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6991"/>
          <c:w val="1.00000"/>
          <c:h val="0.850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売上</c:v>
                </c:pt>
              </c:strCache>
            </c:strRef>
          </c:tx>
          <c:spPr>
            <a:solidFill>
              <a:srgbClr val="8C2A4B"/>
            </a:solidFill>
            <a:ln>
              <a:noFill/>
            </a:ln>
          </c:spPr>
          <c:invertIfNegative val="0"/>
          <c:dLbls>
            <c:numFmt formatCode="#,##0.0;&quot;−&quot;#,##0.0" sourceLinked="0"/>
            <c:txPr>
              <a:bodyPr/>
              <a:lstStyle/>
              <a:p>
                <a:pPr>
                  <a:def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4 月</c:v>
                </c:pt>
                <c:pt idx="1">
                  <c:v>5 月</c:v>
                </c:pt>
                <c:pt idx="2">
                  <c:v>6 月</c:v>
                </c:pt>
                <c:pt idx="3">
                  <c:v>7 月</c:v>
                </c:pt>
                <c:pt idx="4">
                  <c:v>8 月</c:v>
                </c:pt>
                <c:pt idx="5">
                  <c:v>9 月</c:v>
                </c:pt>
              </c:strCache>
            </c:strRef>
          </c:cat>
          <c:val>
            <c:numRef>
              <c:f>Sheet1!$B$2:$B$7</c:f>
              <c:numCache>
                <c:formatCode>#,##0.0;"−"#,##0.0</c:formatCode>
                <c:ptCount val="6"/>
                <c:pt idx="0">
                  <c:v>3.2</c:v>
                </c:pt>
                <c:pt idx="1">
                  <c:v>3.4</c:v>
                </c:pt>
                <c:pt idx="2">
                  <c:v>3.5</c:v>
                </c:pt>
                <c:pt idx="3">
                  <c:v>3.3</c:v>
                </c:pt>
                <c:pt idx="4">
                  <c:v>3.6</c:v>
                </c:pt>
                <c:pt idx="5">
                  <c:v>3.8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目標</c:v>
                </c:pt>
              </c:strCache>
            </c:strRef>
          </c:tx>
          <c:spPr>
            <a:solidFill>
              <a:srgbClr val="BFC1C6"/>
            </a:solidFill>
            <a:ln>
              <a:noFill/>
            </a:ln>
          </c:spPr>
          <c:invertIfNegative val="0"/>
          <c:dLbls>
            <c:numFmt formatCode="#,##0.0;&quot;−&quot;#,##0.0" sourceLinked="0"/>
            <c:txPr>
              <a:bodyPr/>
              <a:lstStyle/>
              <a:p>
                <a:pPr>
                  <a:def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4 月</c:v>
                </c:pt>
                <c:pt idx="1">
                  <c:v>5 月</c:v>
                </c:pt>
                <c:pt idx="2">
                  <c:v>6 月</c:v>
                </c:pt>
                <c:pt idx="3">
                  <c:v>7 月</c:v>
                </c:pt>
                <c:pt idx="4">
                  <c:v>8 月</c:v>
                </c:pt>
                <c:pt idx="5">
                  <c:v>9 月</c:v>
                </c:pt>
              </c:strCache>
            </c:strRef>
          </c:cat>
          <c:val>
            <c:numRef>
              <c:f>Sheet1!$C$2:$C$7</c:f>
              <c:numCache>
                <c:formatCode>#,##0.0;"−"#,##0.0</c:formatCode>
                <c:ptCount val="6"/>
                <c:pt idx="0">
                  <c:v>3.3</c:v>
                </c:pt>
                <c:pt idx="1">
                  <c:v>3.3</c:v>
                </c:pt>
                <c:pt idx="2">
                  <c:v>3.4</c:v>
                </c:pt>
                <c:pt idx="3">
                  <c:v>3.4</c:v>
                </c:pt>
                <c:pt idx="4">
                  <c:v>3.4</c:v>
                </c:pt>
                <c:pt idx="5">
                  <c:v>3.2</c:v>
                </c:pt>
              </c:numCache>
            </c:numRef>
          </c:val>
        </c:ser>
        <c:gapWidth val="181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.0"/>
          <c:min val="0.0"/>
        </c:scaling>
        <c:delete val="0"/>
        <c:axPos val="l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1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20732"/>
          <c:y val="0.00000"/>
          <c:w val="0.74238"/>
          <c:h val="1.00000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かかった日数</c:v>
                </c:pt>
              </c:strCache>
            </c:strRef>
          </c:tx>
          <c:spPr>
            <a:solidFill>
              <a:srgbClr val="8C2A4B"/>
            </a:solidFill>
            <a:ln>
              <a:noFill/>
            </a:ln>
          </c:spPr>
          <c:invertIfNegative val="0"/>
          <c:dLbls>
            <c:numFmt formatCode="#,##0;&quot;−&quot;#,##0" sourceLinked="0"/>
            <c:txPr>
              <a:bodyPr/>
              <a:lstStyle/>
              <a:p>
                <a:pPr>
                  <a:defRPr sz="101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問い合わせ → 訪問</c:v>
                </c:pt>
                <c:pt idx="1">
                  <c:v>訪問 → 見本</c:v>
                </c:pt>
                <c:pt idx="2">
                  <c:v>見本 → 提案</c:v>
                </c:pt>
              </c:strCache>
            </c:strRef>
          </c:cat>
          <c:val>
            <c:numRef>
              <c:f>Sheet1!$B$2:$B$4</c:f>
              <c:numCache>
                <c:formatCode>#,##0;"−"#,##0</c:formatCode>
                <c:ptCount val="3"/>
                <c:pt idx="0">
                  <c:v>6.0</c:v>
                </c:pt>
                <c:pt idx="1">
                  <c:v>21.0</c:v>
                </c:pt>
                <c:pt idx="2">
                  <c:v>8.0</c:v>
                </c:pt>
              </c:numCache>
            </c:numRef>
          </c:val>
        </c:ser>
        <c:gapWidth val="121"/>
        <c:overlap val="-11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5.0"/>
          <c:min val="0.0"/>
        </c:scaling>
        <c:delete val="0"/>
        <c:axPos val="b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5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b0b4c80c51007a7118e071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f0d02ef5f1b97abf1e3cedd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579751" cy="382185"/>
          </a:xfrm>
          <a:prstGeom prst="rect">
            <a:avLst/>
          </a:prstGeom>
        </p:spPr>
      </p:pic>
      <p:pic>
        <p:nvPicPr>
          <p:cNvPr id="4" name="Picture 3" descr="img-8e9331df9be7ddeb6843f2c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584" y="552450"/>
            <a:ext cx="5309616" cy="5753100"/>
          </a:xfrm>
          <a:prstGeom prst="roundRect">
            <a:avLst>
              <a:gd name="adj" fmla="val 2152"/>
            </a:avLst>
          </a:prstGeom>
        </p:spPr>
      </p:pic>
      <p:grpSp>
        <p:nvGrpSpPr>
          <p:cNvPr id="5" name="題名"/>
          <p:cNvGrpSpPr/>
          <p:nvPr/>
        </p:nvGrpSpPr>
        <p:grpSpPr>
          <a:xfrm>
            <a:off x="685800" y="1248918"/>
            <a:ext cx="5002149" cy="1993392"/>
            <a:chOff x="685800" y="1248918"/>
            <a:chExt cx="5002149" cy="1993392"/>
          </a:xfrm>
        </p:grpSpPr>
        <p:sp>
          <p:nvSpPr>
            <p:cNvPr id="6" name="TextBox 5"/>
            <p:cNvSpPr txBox="1"/>
            <p:nvPr/>
          </p:nvSpPr>
          <p:spPr>
            <a:xfrm>
              <a:off x="685800" y="1248918"/>
              <a:ext cx="16154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営業本部｜上期報告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1644510"/>
              <a:ext cx="5002149" cy="1277645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4228"/>
                </a:lnSpc>
              </a:pPr>
              <a:r>
                <a:rPr sz="3645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下期は</a:t>
              </a:r>
            </a:p>
            <a:p>
              <a:pPr algn="l">
                <a:lnSpc>
                  <a:spcPts val="4228"/>
                </a:lnSpc>
              </a:pPr>
              <a:r>
                <a:rPr sz="3645" b="1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新規の開拓</a:t>
              </a:r>
              <a:r>
                <a:rPr sz="3645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に寄せます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" y="2937510"/>
              <a:ext cx="22479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2026 年 10 月 経営会議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ef6d7389fcbf144e007c14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326880" cy="712279"/>
            <a:chOff x="685800" y="292037"/>
            <a:chExt cx="9326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01　上期のまとめ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326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売上は目標を 4% 上回りましたが、</a:t>
              </a:r>
              <a:r>
                <a:rPr sz="2400" b="1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新規の取引は 3 割足りません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608201"/>
            <a:ext cx="8495347" cy="1019080"/>
            <a:chOff x="685800" y="1608201"/>
            <a:chExt cx="8495347" cy="101908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608201"/>
              <a:ext cx="1783080" cy="1019080"/>
              <a:chOff x="685800" y="1608201"/>
              <a:chExt cx="1783080" cy="10190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85800" y="16082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上期の売上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85800" y="1733550"/>
                <a:ext cx="15049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20.8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914525" y="210445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億円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5800" y="2452021"/>
                <a:ext cx="8277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0"/>
                  </a:lnSpc>
                </a:pPr>
                <a:r>
                  <a:rPr sz="862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+4% 目標比</a:t>
                </a:r>
              </a:p>
            </p:txBody>
          </p:sp>
        </p:grpSp>
        <p:grpSp>
          <p:nvGrpSpPr>
            <p:cNvPr id="14" name="項目 2"/>
            <p:cNvGrpSpPr/>
            <p:nvPr/>
          </p:nvGrpSpPr>
          <p:grpSpPr>
            <a:xfrm>
              <a:off x="4257675" y="1608201"/>
              <a:ext cx="1249680" cy="1001649"/>
              <a:chOff x="4257675" y="1608201"/>
              <a:chExt cx="1249680" cy="1001649"/>
            </a:xfrm>
          </p:grpSpPr>
          <p:cxnSp>
            <p:nvCxnSpPr>
              <p:cNvPr id="15" name="Connector 14"/>
              <p:cNvCxnSpPr/>
              <p:nvPr/>
            </p:nvCxnSpPr>
            <p:spPr>
              <a:xfrm>
                <a:off x="4257675" y="1657350"/>
                <a:ext cx="0" cy="952500"/>
              </a:xfrm>
              <a:prstGeom prst="line">
                <a:avLst/>
              </a:prstGeom>
              <a:ln w="9525">
                <a:solidFill>
                  <a:srgbClr val="EED5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4371975" y="1608201"/>
                <a:ext cx="1135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既存の取引先の継続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71975" y="173355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92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086350" y="210445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%</a:t>
                </a:r>
              </a:p>
            </p:txBody>
          </p:sp>
        </p:grpSp>
        <p:grpSp>
          <p:nvGrpSpPr>
            <p:cNvPr id="19" name="項目 3"/>
            <p:cNvGrpSpPr/>
            <p:nvPr/>
          </p:nvGrpSpPr>
          <p:grpSpPr>
            <a:xfrm>
              <a:off x="7934325" y="1608201"/>
              <a:ext cx="1246822" cy="1019080"/>
              <a:chOff x="7934325" y="1608201"/>
              <a:chExt cx="1246822" cy="1019080"/>
            </a:xfrm>
          </p:grpSpPr>
          <p:cxnSp>
            <p:nvCxnSpPr>
              <p:cNvPr id="20" name="Connector 19"/>
              <p:cNvCxnSpPr/>
              <p:nvPr/>
            </p:nvCxnSpPr>
            <p:spPr>
              <a:xfrm>
                <a:off x="7934325" y="1657350"/>
                <a:ext cx="0" cy="952500"/>
              </a:xfrm>
              <a:prstGeom prst="line">
                <a:avLst/>
              </a:prstGeom>
              <a:ln w="9525">
                <a:solidFill>
                  <a:srgbClr val="EED5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8048625" y="16082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新規の取引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048625" y="173355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14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772525" y="210445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社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8048625" y="2452021"/>
                <a:ext cx="1132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0"/>
                  </a:lnSpc>
                </a:pPr>
                <a:r>
                  <a:rPr sz="862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▲ 30% 目標 20 社</a:t>
                </a:r>
              </a:p>
            </p:txBody>
          </p:sp>
        </p:grpSp>
      </p:grpSp>
      <p:grpSp>
        <p:nvGrpSpPr>
          <p:cNvPr id="25" name="項目 2"/>
          <p:cNvGrpSpPr/>
          <p:nvPr/>
        </p:nvGrpSpPr>
        <p:grpSpPr>
          <a:xfrm>
            <a:off x="685800" y="3033046"/>
            <a:ext cx="6869430" cy="3282029"/>
            <a:chOff x="685800" y="3033046"/>
            <a:chExt cx="6869430" cy="3282029"/>
          </a:xfrm>
        </p:grpSpPr>
        <p:sp>
          <p:nvSpPr>
            <p:cNvPr id="26" name="TextBox 25"/>
            <p:cNvSpPr txBox="1"/>
            <p:nvPr/>
          </p:nvSpPr>
          <p:spPr>
            <a:xfrm>
              <a:off x="685800" y="3033046"/>
              <a:ext cx="6753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36"/>
                </a:lnSpc>
              </a:pPr>
              <a:r>
                <a:rPr sz="862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単位：億円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6457950" y="3076575"/>
              <a:ext cx="104775" cy="104775"/>
            </a:xfrm>
            <a:prstGeom prst="roundRect">
              <a:avLst>
                <a:gd name="adj" fmla="val 27272"/>
              </a:avLst>
            </a:prstGeom>
            <a:solidFill>
              <a:srgbClr val="8C2A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29400" y="3036951"/>
              <a:ext cx="3733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売上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010400" y="3076575"/>
              <a:ext cx="104775" cy="104775"/>
            </a:xfrm>
            <a:prstGeom prst="roundRect">
              <a:avLst>
                <a:gd name="adj" fmla="val 27272"/>
              </a:avLst>
            </a:prstGeom>
            <a:solidFill>
              <a:srgbClr val="BFC1C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181850" y="3036951"/>
              <a:ext cx="3733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目標</a:t>
              </a:r>
            </a:p>
          </p:txBody>
        </p:sp>
        <p:graphicFrame>
          <p:nvGraphicFramePr>
            <p:cNvPr id="31" name="Chart 30"/>
            <p:cNvGraphicFramePr>
              <a:graphicFrameLocks noGrp="1"/>
            </p:cNvGraphicFramePr>
            <p:nvPr/>
          </p:nvGraphicFramePr>
          <p:xfrm>
            <a:off x="685800" y="3317748"/>
            <a:ext cx="6705600" cy="2997327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</p:grpSp>
      <p:grpSp>
        <p:nvGrpSpPr>
          <p:cNvPr id="32" name="項目 3"/>
          <p:cNvGrpSpPr/>
          <p:nvPr/>
        </p:nvGrpSpPr>
        <p:grpSpPr>
          <a:xfrm>
            <a:off x="7505700" y="3028950"/>
            <a:ext cx="4000500" cy="3286125"/>
            <a:chOff x="7505700" y="3028950"/>
            <a:chExt cx="4000500" cy="3286125"/>
          </a:xfrm>
        </p:grpSpPr>
        <p:sp>
          <p:nvSpPr>
            <p:cNvPr id="33" name="Rounded Rectangle 32"/>
            <p:cNvSpPr/>
            <p:nvPr/>
          </p:nvSpPr>
          <p:spPr>
            <a:xfrm>
              <a:off x="7505700" y="3028950"/>
              <a:ext cx="4000500" cy="3286125"/>
            </a:xfrm>
            <a:prstGeom prst="roundRect">
              <a:avLst>
                <a:gd name="adj" fmla="val 3478"/>
              </a:avLst>
            </a:prstGeom>
            <a:solidFill>
              <a:srgbClr val="FBF1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7677150" y="4143375"/>
              <a:ext cx="914400" cy="209550"/>
            </a:xfrm>
            <a:prstGeom prst="roundRect">
              <a:avLst>
                <a:gd name="adj" fmla="val 50000"/>
              </a:avLst>
            </a:prstGeom>
            <a:solidFill>
              <a:srgbClr val="C95F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723346" y="4168235"/>
              <a:ext cx="8220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読み取れること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77150" y="4396550"/>
              <a:ext cx="3766185" cy="850582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伸びたのは既存の取引先の追加注文。新しい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取引先からの売上は全体の 6% にとどまり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ました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ef6d7389fcbf144e007c14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088880" cy="712279"/>
            <a:chOff x="685800" y="292037"/>
            <a:chExt cx="10088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903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02　新規が伸びなかった理由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0088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新規の商談は</a:t>
              </a:r>
              <a:r>
                <a:rPr sz="2400" b="1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最初の提案まで平均 5 週間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かかり、途中で止まっています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34156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※上期の新規商談 46 件の記録から。社名・数値は作例のため架空です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90650"/>
            <a:ext cx="10829925" cy="1066800"/>
            <a:chOff x="685800" y="1390650"/>
            <a:chExt cx="10829925" cy="10668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90650"/>
              <a:ext cx="2495550" cy="1066800"/>
              <a:chOff x="685800" y="1390650"/>
              <a:chExt cx="2495550" cy="10668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762125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73831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343025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問い合わせ</a:t>
                </a:r>
              </a:p>
            </p:txBody>
          </p:sp>
        </p:grpSp>
        <p:sp>
          <p:nvSpPr>
            <p:cNvPr id="14" name="Freeform 13"/>
            <p:cNvSpPr/>
            <p:nvPr/>
          </p:nvSpPr>
          <p:spPr>
            <a:xfrm>
              <a:off x="3262312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15" name="項目 2"/>
            <p:cNvGrpSpPr/>
            <p:nvPr/>
          </p:nvGrpSpPr>
          <p:grpSpPr>
            <a:xfrm>
              <a:off x="3467100" y="1390650"/>
              <a:ext cx="2495550" cy="1066800"/>
              <a:chOff x="3467100" y="1390650"/>
              <a:chExt cx="2495550" cy="106680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34671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5339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100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02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419600" y="1985010"/>
                <a:ext cx="5715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訪問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6038850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1" name="項目 3"/>
            <p:cNvGrpSpPr/>
            <p:nvPr/>
          </p:nvGrpSpPr>
          <p:grpSpPr>
            <a:xfrm>
              <a:off x="6238875" y="1390650"/>
              <a:ext cx="2495550" cy="1066800"/>
              <a:chOff x="6238875" y="1390650"/>
              <a:chExt cx="2495550" cy="1066800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62388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3152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913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96100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見本を作る</a:t>
                </a:r>
              </a:p>
            </p:txBody>
          </p:sp>
        </p:grpSp>
        <p:sp>
          <p:nvSpPr>
            <p:cNvPr id="26" name="Freeform 25"/>
            <p:cNvSpPr/>
            <p:nvPr/>
          </p:nvSpPr>
          <p:spPr>
            <a:xfrm>
              <a:off x="8815388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7" name="項目 4"/>
            <p:cNvGrpSpPr/>
            <p:nvPr/>
          </p:nvGrpSpPr>
          <p:grpSpPr>
            <a:xfrm>
              <a:off x="9020175" y="1390650"/>
              <a:ext cx="2495550" cy="1066800"/>
              <a:chOff x="9020175" y="1390650"/>
              <a:chExt cx="2495550" cy="106680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90201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8C2A4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0086975" y="1581150"/>
                <a:ext cx="342900" cy="342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6316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04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667875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最初の提案</a:t>
                </a:r>
              </a:p>
            </p:txBody>
          </p:sp>
        </p:grpSp>
      </p:grpSp>
      <p:grpSp>
        <p:nvGrpSpPr>
          <p:cNvPr id="32" name="項目 2"/>
          <p:cNvGrpSpPr/>
          <p:nvPr/>
        </p:nvGrpSpPr>
        <p:grpSpPr>
          <a:xfrm>
            <a:off x="685800" y="3556921"/>
            <a:ext cx="6248400" cy="2047261"/>
            <a:chOff x="685800" y="3556921"/>
            <a:chExt cx="6248400" cy="2047261"/>
          </a:xfrm>
        </p:grpSpPr>
        <p:sp>
          <p:nvSpPr>
            <p:cNvPr id="33" name="TextBox 32"/>
            <p:cNvSpPr txBox="1"/>
            <p:nvPr/>
          </p:nvSpPr>
          <p:spPr>
            <a:xfrm>
              <a:off x="685800" y="3556921"/>
              <a:ext cx="5229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36"/>
                </a:lnSpc>
              </a:pPr>
              <a:r>
                <a:rPr sz="862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単位：日</a:t>
              </a:r>
            </a:p>
          </p:txBody>
        </p:sp>
        <p:graphicFrame>
          <p:nvGraphicFramePr>
            <p:cNvPr id="34" name="Chart 33"/>
            <p:cNvGraphicFramePr>
              <a:graphicFrameLocks noGrp="1"/>
            </p:cNvGraphicFramePr>
            <p:nvPr/>
          </p:nvGraphicFramePr>
          <p:xfrm>
            <a:off x="685800" y="3832532"/>
            <a:ext cx="6248400" cy="1771650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</p:grpSp>
      <p:grpSp>
        <p:nvGrpSpPr>
          <p:cNvPr id="35" name="項目 3"/>
          <p:cNvGrpSpPr/>
          <p:nvPr/>
        </p:nvGrpSpPr>
        <p:grpSpPr>
          <a:xfrm>
            <a:off x="7048500" y="3028950"/>
            <a:ext cx="4457700" cy="3286125"/>
            <a:chOff x="7048500" y="3028950"/>
            <a:chExt cx="4457700" cy="3286125"/>
          </a:xfrm>
        </p:grpSpPr>
        <p:sp>
          <p:nvSpPr>
            <p:cNvPr id="36" name="Rounded Rectangle 35"/>
            <p:cNvSpPr/>
            <p:nvPr/>
          </p:nvSpPr>
          <p:spPr>
            <a:xfrm>
              <a:off x="7048500" y="3028950"/>
              <a:ext cx="4457700" cy="3286125"/>
            </a:xfrm>
            <a:prstGeom prst="roundRect">
              <a:avLst>
                <a:gd name="adj" fmla="val 3478"/>
              </a:avLst>
            </a:prstGeom>
            <a:solidFill>
              <a:srgbClr val="FBF1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7219950" y="4276725"/>
              <a:ext cx="914400" cy="209550"/>
            </a:xfrm>
            <a:prstGeom prst="roundRect">
              <a:avLst>
                <a:gd name="adj" fmla="val 50000"/>
              </a:avLst>
            </a:prstGeom>
            <a:solidFill>
              <a:srgbClr val="C95F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266146" y="4301585"/>
              <a:ext cx="8220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止まっている所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19950" y="4529900"/>
              <a:ext cx="42233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見本づくりに 3 週間。工場の試作の順番待ちで、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その間に他社へ決まった商談が 9 件ありました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ef6d7389fcbf144e007c14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479280" cy="712279"/>
            <a:chOff x="685800" y="292037"/>
            <a:chExt cx="94792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03　下期の打ち手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4792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見本を</a:t>
              </a:r>
              <a:r>
                <a:rPr sz="2400" b="1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1 週間で出せる枠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を工場に作り、提案までを 3 週間にします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52550"/>
            <a:ext cx="10820400" cy="1981200"/>
            <a:chOff x="685800" y="1352550"/>
            <a:chExt cx="10820400" cy="19812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52550"/>
              <a:ext cx="3476625" cy="1981200"/>
              <a:chOff x="685800" y="1352550"/>
              <a:chExt cx="3476625" cy="19812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EED5D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5350" y="1781175"/>
                <a:ext cx="285750" cy="285750"/>
              </a:xfrm>
              <a:prstGeom prst="ellipse">
                <a:avLst/>
              </a:prstGeom>
              <a:solidFill>
                <a:srgbClr val="8C2A4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27735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276350" y="1827276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打ち手 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95350" y="2172843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試作の優先枠</a:t>
                </a:r>
              </a:p>
            </p:txBody>
          </p:sp>
          <p:cxnSp>
            <p:nvCxnSpPr>
              <p:cNvPr id="15" name="Connector 14"/>
              <p:cNvCxnSpPr/>
              <p:nvPr/>
            </p:nvCxnSpPr>
            <p:spPr>
              <a:xfrm>
                <a:off x="895350" y="2505075"/>
                <a:ext cx="3057525" cy="0"/>
              </a:xfrm>
              <a:prstGeom prst="line">
                <a:avLst/>
              </a:prstGeom>
              <a:ln w="9525">
                <a:solidFill>
                  <a:srgbClr val="EED5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895350" y="2616137"/>
                <a:ext cx="2512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工場の試作に新規向けの枠を週 2 件つくる</a:t>
                </a:r>
              </a:p>
            </p:txBody>
          </p:sp>
        </p:grpSp>
        <p:grpSp>
          <p:nvGrpSpPr>
            <p:cNvPr id="17" name="項目 2"/>
            <p:cNvGrpSpPr/>
            <p:nvPr/>
          </p:nvGrpSpPr>
          <p:grpSpPr>
            <a:xfrm>
              <a:off x="4352925" y="1352550"/>
              <a:ext cx="3476625" cy="1981200"/>
              <a:chOff x="4352925" y="1352550"/>
              <a:chExt cx="3476625" cy="19812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35292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EED5D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562475" y="1781175"/>
                <a:ext cx="285750" cy="285750"/>
              </a:xfrm>
              <a:prstGeom prst="ellipse">
                <a:avLst/>
              </a:prstGeom>
              <a:solidFill>
                <a:srgbClr val="8C2A4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9486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43475" y="1827276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打ち手 2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62475" y="2172843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見本の定番を用意</a:t>
                </a:r>
              </a:p>
            </p:txBody>
          </p:sp>
          <p:cxnSp>
            <p:nvCxnSpPr>
              <p:cNvPr id="23" name="Connector 22"/>
              <p:cNvCxnSpPr/>
              <p:nvPr/>
            </p:nvCxnSpPr>
            <p:spPr>
              <a:xfrm>
                <a:off x="4562475" y="2505075"/>
                <a:ext cx="3067050" cy="0"/>
              </a:xfrm>
              <a:prstGeom prst="line">
                <a:avLst/>
              </a:prstGeom>
              <a:ln w="9525">
                <a:solidFill>
                  <a:srgbClr val="EED5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4562475" y="2616137"/>
                <a:ext cx="2665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よく頼まれる 12 品は作り置きの見本で出す</a:t>
                </a:r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8029575" y="1352550"/>
              <a:ext cx="3476625" cy="1981200"/>
              <a:chOff x="8029575" y="1352550"/>
              <a:chExt cx="3476625" cy="19812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802957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EED5D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8239125" y="1781175"/>
                <a:ext cx="285750" cy="285750"/>
              </a:xfrm>
              <a:prstGeom prst="ellipse">
                <a:avLst/>
              </a:prstGeom>
              <a:solidFill>
                <a:srgbClr val="8C2A4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7151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620125" y="1827276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打ち手 3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8239125" y="2172843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訪問の翌日に概算</a:t>
                </a:r>
              </a:p>
            </p:txBody>
          </p:sp>
          <p:cxnSp>
            <p:nvCxnSpPr>
              <p:cNvPr id="31" name="Connector 30"/>
              <p:cNvCxnSpPr/>
              <p:nvPr/>
            </p:nvCxnSpPr>
            <p:spPr>
              <a:xfrm>
                <a:off x="8239125" y="2505075"/>
                <a:ext cx="3057525" cy="0"/>
              </a:xfrm>
              <a:prstGeom prst="line">
                <a:avLst/>
              </a:prstGeom>
              <a:ln w="9525">
                <a:solidFill>
                  <a:srgbClr val="EED5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8239125" y="2616137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訪問の翌日に概算の見積もりを送る</a:t>
                </a:r>
              </a:p>
            </p:txBody>
          </p:sp>
        </p:grpSp>
      </p:grpSp>
      <p:grpSp>
        <p:nvGrpSpPr>
          <p:cNvPr id="33" name="項目 2"/>
          <p:cNvGrpSpPr/>
          <p:nvPr/>
        </p:nvGrpSpPr>
        <p:grpSpPr>
          <a:xfrm>
            <a:off x="685800" y="3427476"/>
            <a:ext cx="10820400" cy="1536192"/>
            <a:chOff x="685800" y="3427476"/>
            <a:chExt cx="10820400" cy="1536192"/>
          </a:xfrm>
        </p:grpSpPr>
        <p:sp>
          <p:nvSpPr>
            <p:cNvPr id="34" name="TextBox 33"/>
            <p:cNvSpPr txBox="1"/>
            <p:nvPr/>
          </p:nvSpPr>
          <p:spPr>
            <a:xfrm>
              <a:off x="6151245" y="3427476"/>
              <a:ext cx="3733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395"/>
                </a:lnSpc>
              </a:pPr>
              <a:r>
                <a:rPr sz="900" b="1">
                  <a:solidFill>
                    <a:srgbClr val="848587"/>
                  </a:solidFill>
                  <a:latin typeface="Noto Sans JP"/>
                  <a:ea typeface="Noto Sans JP"/>
                  <a:cs typeface="Noto Sans JP"/>
                </a:rPr>
                <a:t>上期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172325" y="3427476"/>
              <a:ext cx="6781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1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下期の目標</a:t>
              </a:r>
            </a:p>
          </p:txBody>
        </p:sp>
        <p:grpSp>
          <p:nvGrpSpPr>
            <p:cNvPr id="36" name="項目 1"/>
            <p:cNvGrpSpPr/>
            <p:nvPr/>
          </p:nvGrpSpPr>
          <p:grpSpPr>
            <a:xfrm>
              <a:off x="685800" y="3667125"/>
              <a:ext cx="10820400" cy="610743"/>
              <a:chOff x="685800" y="3667125"/>
              <a:chExt cx="10820400" cy="610743"/>
            </a:xfrm>
          </p:grpSpPr>
          <p:cxnSp>
            <p:nvCxnSpPr>
              <p:cNvPr id="37" name="Connector 36"/>
              <p:cNvCxnSpPr/>
              <p:nvPr/>
            </p:nvCxnSpPr>
            <p:spPr>
              <a:xfrm>
                <a:off x="685800" y="3667125"/>
                <a:ext cx="10820400" cy="0"/>
              </a:xfrm>
              <a:prstGeom prst="line">
                <a:avLst/>
              </a:prstGeom>
              <a:ln w="9525">
                <a:solidFill>
                  <a:srgbClr val="EED5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685800" y="3902545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最初の提案まで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116955" y="3874389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35</a:t>
                </a:r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6638925" y="3966400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6"/>
                    </a:moveTo>
                    <a:lnTo>
                      <a:pt x="419100" y="47626"/>
                    </a:lnTo>
                    <a:moveTo>
                      <a:pt x="352425" y="0"/>
                    </a:moveTo>
                    <a:lnTo>
                      <a:pt x="419100" y="47626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172325" y="3729228"/>
                <a:ext cx="8153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21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7696200" y="3963909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日</a:t>
                </a:r>
              </a:p>
            </p:txBody>
          </p:sp>
        </p:grpSp>
        <p:grpSp>
          <p:nvGrpSpPr>
            <p:cNvPr id="43" name="項目 2"/>
            <p:cNvGrpSpPr/>
            <p:nvPr/>
          </p:nvGrpSpPr>
          <p:grpSpPr>
            <a:xfrm>
              <a:off x="685800" y="4362450"/>
              <a:ext cx="10820400" cy="601218"/>
              <a:chOff x="685800" y="4362450"/>
              <a:chExt cx="10820400" cy="601218"/>
            </a:xfrm>
          </p:grpSpPr>
          <p:cxnSp>
            <p:nvCxnSpPr>
              <p:cNvPr id="44" name="Connector 43"/>
              <p:cNvCxnSpPr/>
              <p:nvPr/>
            </p:nvCxnSpPr>
            <p:spPr>
              <a:xfrm>
                <a:off x="685800" y="4362450"/>
                <a:ext cx="10820400" cy="0"/>
              </a:xfrm>
              <a:prstGeom prst="line">
                <a:avLst/>
              </a:prstGeom>
              <a:ln w="9525">
                <a:solidFill>
                  <a:srgbClr val="EED5D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685800" y="4597870"/>
                <a:ext cx="8408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新規の取引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116955" y="4560189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14</a:t>
                </a:r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6638925" y="4657916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4"/>
                    </a:moveTo>
                    <a:lnTo>
                      <a:pt x="419100" y="47624"/>
                    </a:lnTo>
                    <a:moveTo>
                      <a:pt x="352425" y="0"/>
                    </a:moveTo>
                    <a:lnTo>
                      <a:pt x="419100" y="47624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7172325" y="4415028"/>
                <a:ext cx="8153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24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696200" y="4649709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8C2A4B"/>
                    </a:solidFill>
                    <a:latin typeface="Noto Sans JP"/>
                    <a:ea typeface="Noto Sans JP"/>
                    <a:cs typeface="Noto Sans JP"/>
                  </a:rPr>
                  <a:t>社</a:t>
                </a:r>
              </a:p>
            </p:txBody>
          </p:sp>
        </p:grpSp>
      </p:grpSp>
      <p:grpSp>
        <p:nvGrpSpPr>
          <p:cNvPr id="50" name="項目 3"/>
          <p:cNvGrpSpPr/>
          <p:nvPr/>
        </p:nvGrpSpPr>
        <p:grpSpPr>
          <a:xfrm>
            <a:off x="685800" y="5162550"/>
            <a:ext cx="10820400" cy="1152525"/>
            <a:chOff x="685800" y="5162550"/>
            <a:chExt cx="10820400" cy="1152525"/>
          </a:xfrm>
        </p:grpSpPr>
        <p:sp>
          <p:nvSpPr>
            <p:cNvPr id="51" name="Rounded Rectangle 50"/>
            <p:cNvSpPr/>
            <p:nvPr/>
          </p:nvSpPr>
          <p:spPr>
            <a:xfrm>
              <a:off x="685800" y="5162550"/>
              <a:ext cx="10820400" cy="1152525"/>
            </a:xfrm>
            <a:prstGeom prst="roundRect">
              <a:avLst>
                <a:gd name="adj" fmla="val 9917"/>
              </a:avLst>
            </a:prstGeom>
            <a:solidFill>
              <a:srgbClr val="FBF1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857250" y="5476875"/>
              <a:ext cx="381000" cy="209550"/>
            </a:xfrm>
            <a:prstGeom prst="roundRect">
              <a:avLst>
                <a:gd name="adj" fmla="val 50000"/>
              </a:avLst>
            </a:prstGeom>
            <a:solidFill>
              <a:srgbClr val="C95F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65346" y="550173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狙い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57250" y="5730049"/>
              <a:ext cx="83381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他社より先に見本を出す。上期に他社へ決まった 9 件は、どれも見本が 1 週間早く届いていました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ef6d7389fcbf144e007c14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174480" cy="712279"/>
            <a:chOff x="685800" y="292037"/>
            <a:chExt cx="9174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445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04　お願いしたいこと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174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工場の試作の枠として、</a:t>
              </a:r>
              <a:r>
                <a:rPr sz="2400" b="1">
                  <a:solidFill>
                    <a:srgbClr val="8C2A4B"/>
                  </a:solidFill>
                  <a:latin typeface="Noto Sans JP"/>
                  <a:ea typeface="Noto Sans JP"/>
                  <a:cs typeface="Noto Sans JP"/>
                </a:rPr>
                <a:t>週 2 件ぶんの人と設備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を回してください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55598"/>
          <a:ext cx="6705600" cy="495947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71700"/>
                <a:gridCol w="3124200"/>
                <a:gridCol w="1409700"/>
              </a:tblGrid>
              <a:tr h="395288">
                <a:tc>
                  <a:txBody>
                    <a:bodyPr wrap="square"/>
                    <a:lstStyle/>
                    <a:p>
                      <a:pPr algn="l">
                        <a:lnSpc>
                          <a:spcPts val="1801"/>
                        </a:lnSpc>
                      </a:pPr>
                      <a:r>
                        <a:rPr sz="1162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項目</a:t>
                      </a:r>
                    </a:p>
                  </a:txBody>
                  <a:tcPr marL="152400" marR="38100" marT="0" marB="108109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1"/>
                        </a:lnSpc>
                      </a:pPr>
                      <a:r>
                        <a:rPr sz="1162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中身</a:t>
                      </a:r>
                    </a:p>
                  </a:txBody>
                  <a:tcPr marL="152400" marR="38100" marT="0" marB="108109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1"/>
                        </a:lnSpc>
                      </a:pPr>
                      <a:r>
                        <a:rPr sz="1162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時期</a:t>
                      </a:r>
                    </a:p>
                  </a:txBody>
                  <a:tcPr marL="152400" marR="38100" marT="0" marB="108109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1143000"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試作の枠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F2DD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週 2 件（新規の商談向け）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F2DD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11 月から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F2DDE3"/>
                    </a:solidFill>
                  </a:tcPr>
                </a:tc>
              </a:tr>
              <a:tr h="1143000"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人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試作担当を 1 名、営業と兼務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11 月から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1143000"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見本の作り置き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定番 12 品 × 各 20 個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 月中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1135190"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費用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見本の材料費 月 40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800"/>
                        </a:lnSpc>
                      </a:pPr>
                      <a:r>
                        <a:rPr sz="1200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下期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7505700" y="1352550"/>
            <a:ext cx="4000500" cy="2438400"/>
            <a:chOff x="7505700" y="1352550"/>
            <a:chExt cx="4000500" cy="2438400"/>
          </a:xfrm>
        </p:grpSpPr>
        <p:sp>
          <p:nvSpPr>
            <p:cNvPr id="10" name="Rounded Rectangle 9"/>
            <p:cNvSpPr/>
            <p:nvPr/>
          </p:nvSpPr>
          <p:spPr>
            <a:xfrm>
              <a:off x="7505700" y="1352550"/>
              <a:ext cx="4000500" cy="2438400"/>
            </a:xfrm>
            <a:prstGeom prst="roundRect">
              <a:avLst>
                <a:gd name="adj" fmla="val 4687"/>
              </a:avLst>
            </a:prstGeom>
            <a:solidFill>
              <a:srgbClr val="8C2A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677150" y="1853184"/>
              <a:ext cx="18554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+2.1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201150" y="2246566"/>
              <a:ext cx="5886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億円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77150" y="2641759"/>
              <a:ext cx="23860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下期の新規の売上（見込み）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77150" y="2872073"/>
              <a:ext cx="19230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E3AFC0"/>
                  </a:solidFill>
                  <a:latin typeface="Noto Sans JP"/>
                  <a:ea typeface="Noto Sans JP"/>
                  <a:cs typeface="Noto Sans JP"/>
                </a:rPr>
                <a:t>24 社 × 平均 880 万円</a:t>
              </a:r>
            </a:p>
          </p:txBody>
        </p:sp>
      </p:grpSp>
      <p:grpSp>
        <p:nvGrpSpPr>
          <p:cNvPr id="15" name="項目 3"/>
          <p:cNvGrpSpPr/>
          <p:nvPr/>
        </p:nvGrpSpPr>
        <p:grpSpPr>
          <a:xfrm>
            <a:off x="7505700" y="3905250"/>
            <a:ext cx="4000500" cy="2409825"/>
            <a:chOff x="7505700" y="3905250"/>
            <a:chExt cx="4000500" cy="2409825"/>
          </a:xfrm>
        </p:grpSpPr>
        <p:sp>
          <p:nvSpPr>
            <p:cNvPr id="16" name="Rounded Rectangle 15"/>
            <p:cNvSpPr/>
            <p:nvPr/>
          </p:nvSpPr>
          <p:spPr>
            <a:xfrm>
              <a:off x="7505700" y="3905250"/>
              <a:ext cx="4000500" cy="2409825"/>
            </a:xfrm>
            <a:prstGeom prst="roundRect">
              <a:avLst>
                <a:gd name="adj" fmla="val 4743"/>
              </a:avLst>
            </a:prstGeom>
            <a:solidFill>
              <a:srgbClr val="FBF1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7677150" y="4714875"/>
              <a:ext cx="685800" cy="209550"/>
            </a:xfrm>
            <a:prstGeom prst="roundRect">
              <a:avLst>
                <a:gd name="adj" fmla="val 50000"/>
              </a:avLst>
            </a:prstGeom>
            <a:solidFill>
              <a:srgbClr val="C95F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85246" y="4739735"/>
              <a:ext cx="6696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判断の時期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77150" y="4968050"/>
              <a:ext cx="37661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12 月の経営会議で、提案までの日数を報告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します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