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19512"/>
          <c:y val="0.00000"/>
          <c:w val="0.75457"/>
          <c:h val="1.00000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月の時間</c:v>
                </c:pt>
              </c:strCache>
            </c:strRef>
          </c:tx>
          <c:spPr>
            <a:solidFill>
              <a:srgbClr val="1F3A6D"/>
            </a:solidFill>
            <a:ln>
              <a:noFill/>
            </a:ln>
          </c:spPr>
          <c:invertIfNegative val="0"/>
          <c:dLbls>
            <c:numFmt formatCode="#,##0;&quot;−&quot;#,##0" sourceLinked="0"/>
            <c:txPr>
              <a:bodyPr/>
              <a:lstStyle/>
              <a:p>
                <a:pPr>
                  <a:defRPr sz="101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受け取り・仕分け</c:v>
                </c:pt>
                <c:pt idx="1">
                  <c:v>入力</c:v>
                </c:pt>
                <c:pt idx="2">
                  <c:v>承認を回す</c:v>
                </c:pt>
                <c:pt idx="3">
                  <c:v>確かめ・直し</c:v>
                </c:pt>
              </c:strCache>
            </c:strRef>
          </c:cat>
          <c:val>
            <c:numRef>
              <c:f>Sheet1!$B$2:$B$5</c:f>
              <c:numCache>
                <c:formatCode>#,##0;"−"#,##0</c:formatCode>
                <c:ptCount val="4"/>
                <c:pt idx="0">
                  <c:v>38.0</c:v>
                </c:pt>
                <c:pt idx="1">
                  <c:v>58.0</c:v>
                </c:pt>
                <c:pt idx="2">
                  <c:v>22.0</c:v>
                </c:pt>
                <c:pt idx="3">
                  <c:v>42.0</c:v>
                </c:pt>
              </c:numCache>
            </c:numRef>
          </c:val>
        </c:ser>
        <c:gapWidth val="121"/>
        <c:overlap val="-11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low"/>
        <c:spPr>
          <a:ln w="11429">
            <a:solidFill>
              <a:srgbClr val="AFB1B5"/>
            </a:solidFill>
          </a:ln>
        </c:spPr>
        <c:txPr>
          <a:bodyPr/>
          <a:lstStyle/>
          <a:p>
            <a:pPr>
              <a:def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0.0"/>
          <c:min val="0.0"/>
        </c:scaling>
        <c:delete val="0"/>
        <c:axPos val="b"/>
        <c:numFmt formatCode="#,##0;&quot;−&quot;#,##0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068027336"/>
        <c:crosses val="autoZero"/>
        <c:crossBetween val="between"/>
        <c:majorUnit val="20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fe44a6d5ae6ef7dbda1acd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f1ed642f020561362365247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4350"/>
            <a:ext cx="3726371" cy="382192"/>
          </a:xfrm>
          <a:prstGeom prst="rect">
            <a:avLst/>
          </a:prstGeom>
        </p:spPr>
      </p:pic>
      <p:pic>
        <p:nvPicPr>
          <p:cNvPr id="4" name="Picture 3" descr="img-5ef6eef89b467083d73e1c9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584" y="552450"/>
            <a:ext cx="5309616" cy="5753100"/>
          </a:xfrm>
          <a:prstGeom prst="roundRect">
            <a:avLst>
              <a:gd name="adj" fmla="val 2152"/>
            </a:avLst>
          </a:prstGeom>
        </p:spPr>
      </p:pic>
      <p:grpSp>
        <p:nvGrpSpPr>
          <p:cNvPr id="5" name="題名"/>
          <p:cNvGrpSpPr/>
          <p:nvPr/>
        </p:nvGrpSpPr>
        <p:grpSpPr>
          <a:xfrm>
            <a:off x="685800" y="1248918"/>
            <a:ext cx="4023360" cy="2288667"/>
            <a:chOff x="685800" y="1248918"/>
            <a:chExt cx="4023360" cy="2288667"/>
          </a:xfrm>
        </p:grpSpPr>
        <p:sp>
          <p:nvSpPr>
            <p:cNvPr id="6" name="TextBox 5"/>
            <p:cNvSpPr txBox="1"/>
            <p:nvPr/>
          </p:nvSpPr>
          <p:spPr>
            <a:xfrm>
              <a:off x="685800" y="1248918"/>
              <a:ext cx="2072640" cy="2438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860"/>
                </a:lnSpc>
              </a:pPr>
              <a:r>
                <a:rPr sz="1200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ご提案書｜経理の業務委託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1585722"/>
              <a:ext cx="4023360" cy="1682496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5567"/>
                </a:lnSpc>
              </a:pPr>
              <a:r>
                <a:rPr sz="48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月末の締めを</a:t>
              </a:r>
            </a:p>
            <a:p>
              <a:pPr algn="l">
                <a:lnSpc>
                  <a:spcPts val="5567"/>
                </a:lnSpc>
              </a:pPr>
              <a:r>
                <a:rPr sz="48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2 日早く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5800" y="3232785"/>
              <a:ext cx="3162300" cy="3048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sz="15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株式会社カナタ工業　経理部 御中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9784080" cy="712279"/>
            <a:chOff x="685800" y="292037"/>
            <a:chExt cx="97840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141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01　いまの課題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97840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毎月 1,200 枚の請求書の入力で、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締めが 5 日目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までかかっています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34156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※ヒアリング（2026 年 9 月）から。社名・数値は作例のため架空です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722501"/>
            <a:ext cx="8345805" cy="887349"/>
            <a:chOff x="685800" y="1722501"/>
            <a:chExt cx="8345805" cy="887349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722501"/>
              <a:ext cx="2116455" cy="887349"/>
              <a:chOff x="685800" y="1722501"/>
              <a:chExt cx="2116455" cy="887349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685800" y="1722501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届く請求書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85800" y="1847850"/>
                <a:ext cx="1809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1,200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247900" y="2218754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枚/月</a:t>
                </a:r>
              </a:p>
            </p:txBody>
          </p:sp>
        </p:grpSp>
        <p:grpSp>
          <p:nvGrpSpPr>
            <p:cNvPr id="13" name="項目 2"/>
            <p:cNvGrpSpPr/>
            <p:nvPr/>
          </p:nvGrpSpPr>
          <p:grpSpPr>
            <a:xfrm>
              <a:off x="4257675" y="1722501"/>
              <a:ext cx="1097280" cy="887349"/>
              <a:chOff x="4257675" y="1722501"/>
              <a:chExt cx="1097280" cy="887349"/>
            </a:xfrm>
          </p:grpSpPr>
          <p:cxnSp>
            <p:nvCxnSpPr>
              <p:cNvPr id="14" name="Connector 13"/>
              <p:cNvCxnSpPr/>
              <p:nvPr/>
            </p:nvCxnSpPr>
            <p:spPr>
              <a:xfrm>
                <a:off x="4257675" y="1771650"/>
                <a:ext cx="0" cy="72390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4371975" y="1722501"/>
                <a:ext cx="982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締めが終わる日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371975" y="1847850"/>
                <a:ext cx="7429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5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752975" y="2218754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日目</a:t>
                </a:r>
              </a:p>
            </p:txBody>
          </p:sp>
        </p:grpSp>
        <p:grpSp>
          <p:nvGrpSpPr>
            <p:cNvPr id="18" name="項目 3"/>
            <p:cNvGrpSpPr/>
            <p:nvPr/>
          </p:nvGrpSpPr>
          <p:grpSpPr>
            <a:xfrm>
              <a:off x="7934325" y="1722501"/>
              <a:ext cx="1097280" cy="887349"/>
              <a:chOff x="7934325" y="1722501"/>
              <a:chExt cx="1097280" cy="887349"/>
            </a:xfrm>
          </p:grpSpPr>
          <p:cxnSp>
            <p:nvCxnSpPr>
              <p:cNvPr id="19" name="Connector 18"/>
              <p:cNvCxnSpPr/>
              <p:nvPr/>
            </p:nvCxnSpPr>
            <p:spPr>
              <a:xfrm>
                <a:off x="7934325" y="1771650"/>
                <a:ext cx="0" cy="72390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8048625" y="1722501"/>
                <a:ext cx="982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入力にかかる人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048625" y="1847850"/>
                <a:ext cx="7429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439150" y="2218754"/>
                <a:ext cx="401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名</a:t>
                </a:r>
              </a:p>
            </p:txBody>
          </p:sp>
        </p:grpSp>
      </p:grpSp>
      <p:grpSp>
        <p:nvGrpSpPr>
          <p:cNvPr id="23" name="項目 2"/>
          <p:cNvGrpSpPr/>
          <p:nvPr/>
        </p:nvGrpSpPr>
        <p:grpSpPr>
          <a:xfrm>
            <a:off x="685800" y="3028950"/>
            <a:ext cx="10820400" cy="2019300"/>
            <a:chOff x="685800" y="3028950"/>
            <a:chExt cx="10820400" cy="2019300"/>
          </a:xfrm>
        </p:grpSpPr>
        <p:grpSp>
          <p:nvGrpSpPr>
            <p:cNvPr id="24" name="項目 1"/>
            <p:cNvGrpSpPr/>
            <p:nvPr/>
          </p:nvGrpSpPr>
          <p:grpSpPr>
            <a:xfrm>
              <a:off x="685800" y="3028950"/>
              <a:ext cx="3476625" cy="2019300"/>
              <a:chOff x="685800" y="3028950"/>
              <a:chExt cx="3476625" cy="2019300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685800" y="3028950"/>
                <a:ext cx="3476625" cy="2019300"/>
              </a:xfrm>
              <a:prstGeom prst="roundRect">
                <a:avLst>
                  <a:gd name="adj" fmla="val 5660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895350" y="3476625"/>
                <a:ext cx="285750" cy="285750"/>
              </a:xfrm>
              <a:prstGeom prst="ellipse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927735" y="352272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1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276350" y="3522726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受け取る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95350" y="3868293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紙と PDF が混在</a:t>
                </a:r>
              </a:p>
            </p:txBody>
          </p:sp>
          <p:cxnSp>
            <p:nvCxnSpPr>
              <p:cNvPr id="30" name="Connector 29"/>
              <p:cNvCxnSpPr/>
              <p:nvPr/>
            </p:nvCxnSpPr>
            <p:spPr>
              <a:xfrm>
                <a:off x="895350" y="4200525"/>
                <a:ext cx="3057525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895350" y="4302062"/>
                <a:ext cx="2512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郵送 4 割・メール 6 割。置き場がばらばら</a:t>
                </a:r>
              </a:p>
            </p:txBody>
          </p:sp>
        </p:grpSp>
        <p:grpSp>
          <p:nvGrpSpPr>
            <p:cNvPr id="32" name="項目 2"/>
            <p:cNvGrpSpPr/>
            <p:nvPr/>
          </p:nvGrpSpPr>
          <p:grpSpPr>
            <a:xfrm>
              <a:off x="4352925" y="3028950"/>
              <a:ext cx="3476625" cy="2019300"/>
              <a:chOff x="4352925" y="3028950"/>
              <a:chExt cx="3476625" cy="2019300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4352925" y="3028950"/>
                <a:ext cx="3476625" cy="2019300"/>
              </a:xfrm>
              <a:prstGeom prst="roundRect">
                <a:avLst>
                  <a:gd name="adj" fmla="val 5660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4562475" y="3476625"/>
                <a:ext cx="285750" cy="285750"/>
              </a:xfrm>
              <a:prstGeom prst="ellipse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594860" y="352272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2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943475" y="3522726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入力する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562475" y="3868293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 枚ずつ手で</a:t>
                </a:r>
              </a:p>
            </p:txBody>
          </p:sp>
          <p:cxnSp>
            <p:nvCxnSpPr>
              <p:cNvPr id="38" name="Connector 37"/>
              <p:cNvCxnSpPr/>
              <p:nvPr/>
            </p:nvCxnSpPr>
            <p:spPr>
              <a:xfrm>
                <a:off x="4562475" y="4200525"/>
                <a:ext cx="3067050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4562475" y="4302062"/>
                <a:ext cx="2360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取引先・金額・勘定科目を会計ソフトへ</a:t>
                </a:r>
              </a:p>
            </p:txBody>
          </p:sp>
        </p:grpSp>
        <p:grpSp>
          <p:nvGrpSpPr>
            <p:cNvPr id="40" name="項目 3"/>
            <p:cNvGrpSpPr/>
            <p:nvPr/>
          </p:nvGrpSpPr>
          <p:grpSpPr>
            <a:xfrm>
              <a:off x="8029575" y="3028950"/>
              <a:ext cx="3476625" cy="2019300"/>
              <a:chOff x="8029575" y="3028950"/>
              <a:chExt cx="3476625" cy="2019300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8029575" y="3028950"/>
                <a:ext cx="3476625" cy="2019300"/>
              </a:xfrm>
              <a:prstGeom prst="roundRect">
                <a:avLst>
                  <a:gd name="adj" fmla="val 5660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8239125" y="3476625"/>
                <a:ext cx="285750" cy="285750"/>
              </a:xfrm>
              <a:prstGeom prst="ellipse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8271510" y="352272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8620125" y="3522726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確かめる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8239125" y="3868293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月末に集中</a:t>
                </a:r>
              </a:p>
            </p:txBody>
          </p:sp>
          <p:cxnSp>
            <p:nvCxnSpPr>
              <p:cNvPr id="46" name="Connector 45"/>
              <p:cNvCxnSpPr/>
              <p:nvPr/>
            </p:nvCxnSpPr>
            <p:spPr>
              <a:xfrm>
                <a:off x="8239125" y="4200525"/>
                <a:ext cx="3057525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8239125" y="4302062"/>
                <a:ext cx="1903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承認の漏れを締めの直前に探す</a:t>
                </a:r>
              </a:p>
            </p:txBody>
          </p:sp>
        </p:grpSp>
      </p:grpSp>
      <p:grpSp>
        <p:nvGrpSpPr>
          <p:cNvPr id="48" name="項目 3"/>
          <p:cNvGrpSpPr/>
          <p:nvPr/>
        </p:nvGrpSpPr>
        <p:grpSpPr>
          <a:xfrm>
            <a:off x="685800" y="5162550"/>
            <a:ext cx="10820400" cy="1152525"/>
            <a:chOff x="685800" y="5162550"/>
            <a:chExt cx="10820400" cy="1152525"/>
          </a:xfrm>
        </p:grpSpPr>
        <p:sp>
          <p:nvSpPr>
            <p:cNvPr id="49" name="Rounded Rectangle 48"/>
            <p:cNvSpPr/>
            <p:nvPr/>
          </p:nvSpPr>
          <p:spPr>
            <a:xfrm>
              <a:off x="685800" y="5162550"/>
              <a:ext cx="10820400" cy="1152525"/>
            </a:xfrm>
            <a:prstGeom prst="roundRect">
              <a:avLst>
                <a:gd name="adj" fmla="val 9917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57250" y="5476875"/>
              <a:ext cx="1295400" cy="209550"/>
            </a:xfrm>
            <a:prstGeom prst="roundRect">
              <a:avLst>
                <a:gd name="adj" fmla="val 50000"/>
              </a:avLst>
            </a:prstGeom>
            <a:solidFill>
              <a:srgbClr val="B88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65346" y="5501735"/>
              <a:ext cx="12792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いちばん困っていること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66762" y="5730049"/>
              <a:ext cx="6599872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「入力に追われて、承認の漏れを確かめる前に月末が来てしまう」（経理部）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9174480" cy="712279"/>
            <a:chOff x="685800" y="292037"/>
            <a:chExt cx="91744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683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02　原因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91744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時間の 6 割は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受け取りと入力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で、確かめる前に月末が来ています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2328196"/>
            <a:ext cx="6248400" cy="2646193"/>
            <a:chOff x="685800" y="2328196"/>
            <a:chExt cx="6248400" cy="2646193"/>
          </a:xfrm>
        </p:grpSpPr>
        <p:sp>
          <p:nvSpPr>
            <p:cNvPr id="9" name="TextBox 8"/>
            <p:cNvSpPr txBox="1"/>
            <p:nvPr/>
          </p:nvSpPr>
          <p:spPr>
            <a:xfrm>
              <a:off x="685800" y="2328196"/>
              <a:ext cx="675322" cy="1752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36"/>
                </a:lnSpc>
              </a:pPr>
              <a:r>
                <a:rPr sz="862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単位：時間</a:t>
              </a:r>
            </a:p>
          </p:txBody>
        </p:sp>
        <p:graphicFrame>
          <p:nvGraphicFramePr>
            <p:cNvPr id="10" name="Chart 9"/>
            <p:cNvGraphicFramePr>
              <a:graphicFrameLocks noGrp="1"/>
            </p:cNvGraphicFramePr>
            <p:nvPr/>
          </p:nvGraphicFramePr>
          <p:xfrm>
            <a:off x="685800" y="2612189"/>
            <a:ext cx="6248400" cy="2362200"/>
          </p:xfrm>
          <a:graphic>
            <a:graphicData uri="http://schemas.openxmlformats.org/drawingml/2006/chart">
              <c:chart xmlns:c="http://schemas.openxmlformats.org/drawingml/2006/chart" r:id="rId3"/>
            </a:graphicData>
          </a:graphic>
        </p:graphicFrame>
      </p:grpSp>
      <p:grpSp>
        <p:nvGrpSpPr>
          <p:cNvPr id="11" name="項目 2"/>
          <p:cNvGrpSpPr/>
          <p:nvPr/>
        </p:nvGrpSpPr>
        <p:grpSpPr>
          <a:xfrm>
            <a:off x="7048500" y="1352550"/>
            <a:ext cx="4547235" cy="2857500"/>
            <a:chOff x="7048500" y="1352550"/>
            <a:chExt cx="4547235" cy="2857500"/>
          </a:xfrm>
        </p:grpSpPr>
        <p:sp>
          <p:nvSpPr>
            <p:cNvPr id="12" name="Rounded Rectangle 11"/>
            <p:cNvSpPr/>
            <p:nvPr/>
          </p:nvSpPr>
          <p:spPr>
            <a:xfrm>
              <a:off x="7048500" y="1352550"/>
              <a:ext cx="4457700" cy="2857500"/>
            </a:xfrm>
            <a:prstGeom prst="roundRect">
              <a:avLst>
                <a:gd name="adj" fmla="val 4000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7219950" y="2381250"/>
              <a:ext cx="914400" cy="209550"/>
            </a:xfrm>
            <a:prstGeom prst="roundRect">
              <a:avLst>
                <a:gd name="adj" fmla="val 50000"/>
              </a:avLst>
            </a:prstGeom>
            <a:solidFill>
              <a:srgbClr val="B88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66146" y="2406110"/>
              <a:ext cx="8220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止まっている所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219950" y="2643950"/>
              <a:ext cx="4375785" cy="570071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入力が終わるのが月末の 2 日前。確かめる時間が </a:t>
              </a:r>
            </a:p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2 日しかなく、直しが翌月に回っています</a:t>
              </a:r>
            </a:p>
          </p:txBody>
        </p:sp>
      </p:grpSp>
      <p:grpSp>
        <p:nvGrpSpPr>
          <p:cNvPr id="16" name="項目 3"/>
          <p:cNvGrpSpPr/>
          <p:nvPr/>
        </p:nvGrpSpPr>
        <p:grpSpPr>
          <a:xfrm>
            <a:off x="7048500" y="4324350"/>
            <a:ext cx="4457700" cy="1990725"/>
            <a:chOff x="7048500" y="4324350"/>
            <a:chExt cx="4457700" cy="1990725"/>
          </a:xfrm>
        </p:grpSpPr>
        <p:sp>
          <p:nvSpPr>
            <p:cNvPr id="17" name="Rounded Rectangle 16"/>
            <p:cNvSpPr/>
            <p:nvPr/>
          </p:nvSpPr>
          <p:spPr>
            <a:xfrm>
              <a:off x="7048500" y="4324350"/>
              <a:ext cx="4457700" cy="1990725"/>
            </a:xfrm>
            <a:prstGeom prst="roundRect">
              <a:avLst>
                <a:gd name="adj" fmla="val 5741"/>
              </a:avLst>
            </a:prstGeom>
            <a:solidFill>
              <a:srgbClr val="1F3A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9950" y="4596384"/>
              <a:ext cx="1245870" cy="8839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6742"/>
                </a:lnSpc>
              </a:pPr>
              <a:r>
                <a:rPr sz="4350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96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58150" y="4989766"/>
              <a:ext cx="893445" cy="3505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673"/>
                </a:lnSpc>
              </a:pPr>
              <a:r>
                <a:rPr sz="1725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時間/月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219950" y="5394484"/>
              <a:ext cx="1319212" cy="2667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903"/>
                </a:lnSpc>
              </a:pPr>
              <a:r>
                <a:rPr sz="1312" b="0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受け取りと入力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219950" y="5615273"/>
              <a:ext cx="1770698" cy="2514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794"/>
                </a:lnSpc>
              </a:pPr>
              <a:r>
                <a:rPr sz="1237" b="0">
                  <a:solidFill>
                    <a:srgbClr val="A9BAD4"/>
                  </a:solidFill>
                  <a:latin typeface="Noto Sans JP"/>
                  <a:ea typeface="Noto Sans JP"/>
                  <a:cs typeface="Noto Sans JP"/>
                </a:rPr>
                <a:t>全体 160 時間の 6 割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10241280" cy="712279"/>
            <a:chOff x="685800" y="292037"/>
            <a:chExt cx="102412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8362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03　ご提案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102412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受け取りと入力を当社が引き受け、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御社は確かめて承認するだけ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にします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90650"/>
            <a:ext cx="10829925" cy="1066800"/>
            <a:chOff x="685800" y="1390650"/>
            <a:chExt cx="10829925" cy="10668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390650"/>
              <a:ext cx="2495550" cy="1066800"/>
              <a:chOff x="685800" y="1390650"/>
              <a:chExt cx="2495550" cy="10668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762125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738312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190625" y="1985010"/>
                <a:ext cx="14859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請求書を当社へ</a:t>
                </a:r>
              </a:p>
            </p:txBody>
          </p:sp>
        </p:grpSp>
        <p:sp>
          <p:nvSpPr>
            <p:cNvPr id="14" name="Freeform 13"/>
            <p:cNvSpPr/>
            <p:nvPr/>
          </p:nvSpPr>
          <p:spPr>
            <a:xfrm>
              <a:off x="3262312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15" name="項目 2"/>
            <p:cNvGrpSpPr/>
            <p:nvPr/>
          </p:nvGrpSpPr>
          <p:grpSpPr>
            <a:xfrm>
              <a:off x="3467100" y="1390650"/>
              <a:ext cx="2495550" cy="1066800"/>
              <a:chOff x="3467100" y="1390650"/>
              <a:chExt cx="2495550" cy="1066800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3467100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533900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510088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02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114800" y="1985010"/>
                <a:ext cx="11811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当社が入力</a:t>
                </a:r>
              </a:p>
            </p:txBody>
          </p:sp>
        </p:grpSp>
        <p:sp>
          <p:nvSpPr>
            <p:cNvPr id="20" name="Freeform 19"/>
            <p:cNvSpPr/>
            <p:nvPr/>
          </p:nvSpPr>
          <p:spPr>
            <a:xfrm>
              <a:off x="6038850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21" name="項目 3"/>
            <p:cNvGrpSpPr/>
            <p:nvPr/>
          </p:nvGrpSpPr>
          <p:grpSpPr>
            <a:xfrm>
              <a:off x="6238875" y="1390650"/>
              <a:ext cx="2495550" cy="1066800"/>
              <a:chOff x="6238875" y="1390650"/>
              <a:chExt cx="2495550" cy="1066800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6238875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7315200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291388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896100" y="1985010"/>
                <a:ext cx="11811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翌日に一覧</a:t>
                </a:r>
              </a:p>
            </p:txBody>
          </p:sp>
        </p:grpSp>
        <p:sp>
          <p:nvSpPr>
            <p:cNvPr id="26" name="Freeform 25"/>
            <p:cNvSpPr/>
            <p:nvPr/>
          </p:nvSpPr>
          <p:spPr>
            <a:xfrm>
              <a:off x="8815388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27" name="項目 4"/>
            <p:cNvGrpSpPr/>
            <p:nvPr/>
          </p:nvGrpSpPr>
          <p:grpSpPr>
            <a:xfrm>
              <a:off x="9020175" y="1390650"/>
              <a:ext cx="2495550" cy="1066800"/>
              <a:chOff x="9020175" y="1390650"/>
              <a:chExt cx="2495550" cy="1066800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9020175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0086975" y="1581150"/>
                <a:ext cx="342900" cy="342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063162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04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9667875" y="1985010"/>
                <a:ext cx="11811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御社が承認</a:t>
                </a:r>
              </a:p>
            </p:txBody>
          </p:sp>
        </p:grpSp>
      </p:grpSp>
      <p:grpSp>
        <p:nvGrpSpPr>
          <p:cNvPr id="32" name="項目 2"/>
          <p:cNvGrpSpPr/>
          <p:nvPr/>
        </p:nvGrpSpPr>
        <p:grpSpPr>
          <a:xfrm>
            <a:off x="685800" y="3295650"/>
            <a:ext cx="9494520" cy="1090232"/>
            <a:chOff x="685800" y="3295650"/>
            <a:chExt cx="9494520" cy="1090232"/>
          </a:xfrm>
        </p:grpSpPr>
        <p:grpSp>
          <p:nvGrpSpPr>
            <p:cNvPr id="33" name="項目 1"/>
            <p:cNvGrpSpPr/>
            <p:nvPr/>
          </p:nvGrpSpPr>
          <p:grpSpPr>
            <a:xfrm>
              <a:off x="685800" y="3295650"/>
              <a:ext cx="1750695" cy="1090232"/>
              <a:chOff x="685800" y="3295650"/>
              <a:chExt cx="1750695" cy="1090232"/>
            </a:xfrm>
          </p:grpSpPr>
          <p:pic>
            <p:nvPicPr>
              <p:cNvPr id="34" name="Picture 33" descr="d1d6ab0a121389b9d0e06be1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484" y="34373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35" name="Oval 34"/>
              <p:cNvSpPr/>
              <p:nvPr/>
            </p:nvSpPr>
            <p:spPr>
              <a:xfrm>
                <a:off x="685800" y="3295650"/>
                <a:ext cx="533400" cy="53340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85800" y="3973068"/>
                <a:ext cx="1615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受け取り先を 1 つに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685800" y="4187762"/>
                <a:ext cx="1750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郵送もメールも当社の窓口へ</a:t>
                </a:r>
              </a:p>
            </p:txBody>
          </p:sp>
        </p:grpSp>
        <p:grpSp>
          <p:nvGrpSpPr>
            <p:cNvPr id="38" name="項目 2"/>
            <p:cNvGrpSpPr/>
            <p:nvPr/>
          </p:nvGrpSpPr>
          <p:grpSpPr>
            <a:xfrm>
              <a:off x="4410075" y="3295650"/>
              <a:ext cx="2055495" cy="1090232"/>
              <a:chOff x="4410075" y="3295650"/>
              <a:chExt cx="2055495" cy="1090232"/>
            </a:xfrm>
          </p:grpSpPr>
          <p:pic>
            <p:nvPicPr>
              <p:cNvPr id="39" name="Picture 38" descr="6bb26f8a471b387ac14d5f86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45584" y="34373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0" name="Oval 39"/>
              <p:cNvSpPr/>
              <p:nvPr/>
            </p:nvSpPr>
            <p:spPr>
              <a:xfrm>
                <a:off x="4410075" y="3295650"/>
                <a:ext cx="533400" cy="53340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410075" y="3973068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翌営業日に入力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410075" y="4187762"/>
                <a:ext cx="2055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届いた翌日には会計ソフトに入る</a:t>
                </a:r>
              </a:p>
            </p:txBody>
          </p:sp>
        </p:grpSp>
        <p:grpSp>
          <p:nvGrpSpPr>
            <p:cNvPr id="43" name="項目 3"/>
            <p:cNvGrpSpPr/>
            <p:nvPr/>
          </p:nvGrpSpPr>
          <p:grpSpPr>
            <a:xfrm>
              <a:off x="8124825" y="3295650"/>
              <a:ext cx="2055495" cy="1090232"/>
              <a:chOff x="8124825" y="3295650"/>
              <a:chExt cx="2055495" cy="1090232"/>
            </a:xfrm>
          </p:grpSpPr>
          <p:pic>
            <p:nvPicPr>
              <p:cNvPr id="44" name="Picture 43" descr="85f1674dcdf5d7c47e5c5aec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6684" y="34373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5" name="Oval 44"/>
              <p:cNvSpPr/>
              <p:nvPr/>
            </p:nvSpPr>
            <p:spPr>
              <a:xfrm>
                <a:off x="8124825" y="3295650"/>
                <a:ext cx="533400" cy="53340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8124825" y="3973068"/>
                <a:ext cx="1005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確かめる一覧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8124825" y="4187762"/>
                <a:ext cx="2055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迷った仕訳だけに印を付けて渡す</a:t>
                </a:r>
              </a:p>
            </p:txBody>
          </p:sp>
        </p:grpSp>
      </p:grpSp>
      <p:grpSp>
        <p:nvGrpSpPr>
          <p:cNvPr id="48" name="項目 3"/>
          <p:cNvGrpSpPr/>
          <p:nvPr/>
        </p:nvGrpSpPr>
        <p:grpSpPr>
          <a:xfrm>
            <a:off x="685800" y="4743450"/>
            <a:ext cx="10820400" cy="1571625"/>
            <a:chOff x="685800" y="4743450"/>
            <a:chExt cx="10820400" cy="1571625"/>
          </a:xfrm>
        </p:grpSpPr>
        <p:sp>
          <p:nvSpPr>
            <p:cNvPr id="49" name="Rounded Rectangle 48"/>
            <p:cNvSpPr/>
            <p:nvPr/>
          </p:nvSpPr>
          <p:spPr>
            <a:xfrm>
              <a:off x="685800" y="4743450"/>
              <a:ext cx="10820400" cy="1571625"/>
            </a:xfrm>
            <a:prstGeom prst="roundRect">
              <a:avLst>
                <a:gd name="adj" fmla="val 7272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57250" y="5267325"/>
              <a:ext cx="914400" cy="209550"/>
            </a:xfrm>
            <a:prstGeom prst="roundRect">
              <a:avLst>
                <a:gd name="adj" fmla="val 50000"/>
              </a:avLst>
            </a:prstGeom>
            <a:solidFill>
              <a:srgbClr val="B88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03446" y="5292185"/>
              <a:ext cx="8220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御社に残るもの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57250" y="5520499"/>
              <a:ext cx="72713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承認と、迷った仕訳の判断だけ。会計ソフトと勘定科目のルールはいまのまま使います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10698480" cy="712279"/>
            <a:chOff x="685800" y="292037"/>
            <a:chExt cx="106984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683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04　効果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106984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締めは 5 日目から 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3 日目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に。経理の 3 名は月 96 時間を確かめに回せます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703451"/>
            <a:ext cx="10820400" cy="2431542"/>
            <a:chOff x="685800" y="1703451"/>
            <a:chExt cx="10820400" cy="2431542"/>
          </a:xfrm>
        </p:grpSpPr>
        <p:sp>
          <p:nvSpPr>
            <p:cNvPr id="9" name="TextBox 8"/>
            <p:cNvSpPr txBox="1"/>
            <p:nvPr/>
          </p:nvSpPr>
          <p:spPr>
            <a:xfrm>
              <a:off x="5532120" y="1703451"/>
              <a:ext cx="5257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r">
                <a:lnSpc>
                  <a:spcPts val="1395"/>
                </a:lnSpc>
              </a:pPr>
              <a:r>
                <a:rPr sz="900" b="1">
                  <a:solidFill>
                    <a:srgbClr val="848587"/>
                  </a:solidFill>
                  <a:latin typeface="Noto Sans JP"/>
                  <a:ea typeface="Noto Sans JP"/>
                  <a:cs typeface="Noto Sans JP"/>
                </a:rPr>
                <a:t>導入前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05600" y="1703451"/>
              <a:ext cx="5257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95"/>
                </a:lnSpc>
              </a:pPr>
              <a:r>
                <a:rPr sz="9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導入後</a:t>
              </a:r>
            </a:p>
          </p:txBody>
        </p:sp>
        <p:grpSp>
          <p:nvGrpSpPr>
            <p:cNvPr id="11" name="項目 1"/>
            <p:cNvGrpSpPr/>
            <p:nvPr/>
          </p:nvGrpSpPr>
          <p:grpSpPr>
            <a:xfrm>
              <a:off x="685800" y="1943100"/>
              <a:ext cx="10820400" cy="648843"/>
              <a:chOff x="685800" y="1943100"/>
              <a:chExt cx="10820400" cy="648843"/>
            </a:xfrm>
          </p:grpSpPr>
          <p:cxnSp>
            <p:nvCxnSpPr>
              <p:cNvPr id="12" name="Connector 11"/>
              <p:cNvCxnSpPr/>
              <p:nvPr/>
            </p:nvCxnSpPr>
            <p:spPr>
              <a:xfrm>
                <a:off x="685800" y="1943100"/>
                <a:ext cx="10820400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 descr="3d80b6c76d959dd3e93c5635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5800" y="2188083"/>
                <a:ext cx="285750" cy="28575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1066800" y="2216620"/>
                <a:ext cx="11456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締めが終わる日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802630" y="2188464"/>
                <a:ext cx="2552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5</a:t>
                </a:r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6172200" y="2283333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5"/>
                    </a:moveTo>
                    <a:lnTo>
                      <a:pt x="419100" y="47625"/>
                    </a:lnTo>
                    <a:moveTo>
                      <a:pt x="352425" y="0"/>
                    </a:moveTo>
                    <a:lnTo>
                      <a:pt x="419100" y="47625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705600" y="2043303"/>
                <a:ext cx="5105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991350" y="2277984"/>
                <a:ext cx="391211" cy="230429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757"/>
                  </a:lnSpc>
                </a:pPr>
                <a:r>
                  <a:rPr sz="1134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日目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0828020" y="2236851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395"/>
                  </a:lnSpc>
                </a:pPr>
                <a:r>
                  <a:rPr sz="90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2 日早く</a:t>
                </a:r>
              </a:p>
            </p:txBody>
          </p:sp>
        </p:grpSp>
        <p:grpSp>
          <p:nvGrpSpPr>
            <p:cNvPr id="20" name="項目 2"/>
            <p:cNvGrpSpPr/>
            <p:nvPr/>
          </p:nvGrpSpPr>
          <p:grpSpPr>
            <a:xfrm>
              <a:off x="685800" y="2714625"/>
              <a:ext cx="10820400" cy="648843"/>
              <a:chOff x="685800" y="2714625"/>
              <a:chExt cx="10820400" cy="648843"/>
            </a:xfrm>
          </p:grpSpPr>
          <p:cxnSp>
            <p:nvCxnSpPr>
              <p:cNvPr id="21" name="Connector 20"/>
              <p:cNvCxnSpPr/>
              <p:nvPr/>
            </p:nvCxnSpPr>
            <p:spPr>
              <a:xfrm>
                <a:off x="685800" y="2714625"/>
                <a:ext cx="10820400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2" name="Picture 21" descr="90954ca9f01b4409d1ea7783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5800" y="2959608"/>
                <a:ext cx="285750" cy="285750"/>
              </a:xfrm>
              <a:prstGeom prst="rect">
                <a:avLst/>
              </a:prstGeom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1066800" y="2988145"/>
                <a:ext cx="11456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受け取りと入力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650230" y="2959989"/>
                <a:ext cx="4076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96</a:t>
                </a:r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6172200" y="3054858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5"/>
                    </a:moveTo>
                    <a:lnTo>
                      <a:pt x="419100" y="47625"/>
                    </a:lnTo>
                    <a:moveTo>
                      <a:pt x="352425" y="0"/>
                    </a:moveTo>
                    <a:lnTo>
                      <a:pt x="419100" y="47625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705600" y="2814828"/>
                <a:ext cx="5105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0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991350" y="3049509"/>
                <a:ext cx="391211" cy="230429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757"/>
                  </a:lnSpc>
                </a:pPr>
                <a:r>
                  <a:rPr sz="1134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時間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828020" y="3008376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395"/>
                  </a:lnSpc>
                </a:pPr>
                <a:r>
                  <a:rPr sz="90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▲ 100%</a:t>
                </a:r>
              </a:p>
            </p:txBody>
          </p:sp>
        </p:grpSp>
        <p:grpSp>
          <p:nvGrpSpPr>
            <p:cNvPr id="29" name="項目 3"/>
            <p:cNvGrpSpPr/>
            <p:nvPr/>
          </p:nvGrpSpPr>
          <p:grpSpPr>
            <a:xfrm>
              <a:off x="685800" y="3486150"/>
              <a:ext cx="10820400" cy="648843"/>
              <a:chOff x="685800" y="3486150"/>
              <a:chExt cx="10820400" cy="648843"/>
            </a:xfrm>
          </p:grpSpPr>
          <p:cxnSp>
            <p:nvCxnSpPr>
              <p:cNvPr id="30" name="Connector 29"/>
              <p:cNvCxnSpPr/>
              <p:nvPr/>
            </p:nvCxnSpPr>
            <p:spPr>
              <a:xfrm>
                <a:off x="685800" y="3486150"/>
                <a:ext cx="10820400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1" name="Picture 30" descr="0974be2d3be9b197d653a405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5800" y="3731133"/>
                <a:ext cx="285750" cy="285750"/>
              </a:xfrm>
              <a:prstGeom prst="rect">
                <a:avLst/>
              </a:prstGeom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1066800" y="3759670"/>
                <a:ext cx="11456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翌月に回る直し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650230" y="3731514"/>
                <a:ext cx="4076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40</a:t>
                </a:r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6172200" y="3826383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5"/>
                    </a:moveTo>
                    <a:lnTo>
                      <a:pt x="419100" y="47625"/>
                    </a:lnTo>
                    <a:moveTo>
                      <a:pt x="352425" y="0"/>
                    </a:moveTo>
                    <a:lnTo>
                      <a:pt x="419100" y="47625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705600" y="3586353"/>
                <a:ext cx="5105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5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991350" y="3821034"/>
                <a:ext cx="238811" cy="230429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757"/>
                  </a:lnSpc>
                </a:pPr>
                <a:r>
                  <a:rPr sz="1134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件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0980420" y="3779901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395"/>
                  </a:lnSpc>
                </a:pPr>
                <a:r>
                  <a:rPr sz="90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▲ 88%</a:t>
                </a:r>
              </a:p>
            </p:txBody>
          </p:sp>
        </p:grpSp>
      </p:grpSp>
      <p:grpSp>
        <p:nvGrpSpPr>
          <p:cNvPr id="38" name="項目 2"/>
          <p:cNvGrpSpPr/>
          <p:nvPr/>
        </p:nvGrpSpPr>
        <p:grpSpPr>
          <a:xfrm>
            <a:off x="685800" y="4743450"/>
            <a:ext cx="10820400" cy="1571625"/>
            <a:chOff x="685800" y="4743450"/>
            <a:chExt cx="10820400" cy="1571625"/>
          </a:xfrm>
        </p:grpSpPr>
        <p:sp>
          <p:nvSpPr>
            <p:cNvPr id="39" name="Rounded Rectangle 38"/>
            <p:cNvSpPr/>
            <p:nvPr/>
          </p:nvSpPr>
          <p:spPr>
            <a:xfrm>
              <a:off x="685800" y="4743450"/>
              <a:ext cx="10820400" cy="1571625"/>
            </a:xfrm>
            <a:prstGeom prst="roundRect">
              <a:avLst>
                <a:gd name="adj" fmla="val 7272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857250" y="5267325"/>
              <a:ext cx="381000" cy="209550"/>
            </a:xfrm>
            <a:prstGeom prst="roundRect">
              <a:avLst>
                <a:gd name="adj" fmla="val 50000"/>
              </a:avLst>
            </a:prstGeom>
            <a:solidFill>
              <a:srgbClr val="B88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65346" y="5292185"/>
              <a:ext cx="3648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前提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57250" y="5520499"/>
              <a:ext cx="66617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同じ規模（請求書 1,000〜1,500 枚/月）の 12 社の平均から試算しています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802880" cy="712279"/>
            <a:chOff x="685800" y="292037"/>
            <a:chExt cx="78028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141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05　費用と条件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8028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月 1,200 枚で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月 18 万円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。初期費用はいただきません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34156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※金額は税別・契約は 6 か月から。社名・数値は作例のため架空です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247775"/>
            <a:ext cx="10820400" cy="5067300"/>
            <a:chOff x="685800" y="1247775"/>
            <a:chExt cx="10820400" cy="50673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562100"/>
              <a:ext cx="3533775" cy="4752975"/>
              <a:chOff x="685800" y="1562100"/>
              <a:chExt cx="3533775" cy="4752975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562100"/>
                <a:ext cx="3533775" cy="4752975"/>
              </a:xfrm>
              <a:prstGeom prst="roundRect">
                <a:avLst>
                  <a:gd name="adj" fmla="val 3234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685800" y="1562100"/>
                <a:ext cx="3533775" cy="1419225"/>
              </a:xfrm>
              <a:prstGeom prst="roundRect">
                <a:avLst>
                  <a:gd name="adj" fmla="val 8053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85800" y="2876550"/>
                <a:ext cx="3533775" cy="114300"/>
              </a:xfrm>
              <a:prstGeom prst="rect">
                <a:avLst/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876300" y="1715643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ベーシック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76300" y="1931670"/>
                <a:ext cx="1447800" cy="609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3000"/>
                  </a:lnSpc>
                </a:pPr>
                <a:r>
                  <a:rPr sz="300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9 万円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095500" y="2246376"/>
                <a:ext cx="3733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0">
                    <a:solidFill>
                      <a:srgbClr val="A3A7AD"/>
                    </a:solidFill>
                    <a:latin typeface="Noto Sans JP"/>
                    <a:ea typeface="Noto Sans JP"/>
                    <a:cs typeface="Noto Sans JP"/>
                  </a:rPr>
                  <a:t>／月</a:t>
                </a:r>
              </a:p>
            </p:txBody>
          </p:sp>
          <p:cxnSp>
            <p:nvCxnSpPr>
              <p:cNvPr id="16" name="Connector 15"/>
              <p:cNvCxnSpPr/>
              <p:nvPr/>
            </p:nvCxnSpPr>
            <p:spPr>
              <a:xfrm>
                <a:off x="876300" y="29908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876300" y="3111437"/>
                <a:ext cx="1293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請求書の枚数（月）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429000" y="3118771"/>
                <a:ext cx="6753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035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500 枚まで</a:t>
                </a:r>
              </a:p>
            </p:txBody>
          </p:sp>
          <p:cxnSp>
            <p:nvCxnSpPr>
              <p:cNvPr id="19" name="Connector 18"/>
              <p:cNvCxnSpPr/>
              <p:nvPr/>
            </p:nvCxnSpPr>
            <p:spPr>
              <a:xfrm>
                <a:off x="876300" y="34480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876300" y="356863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入力の速さ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581400" y="3575971"/>
                <a:ext cx="5229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035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2 営業日</a:t>
                </a:r>
              </a:p>
            </p:txBody>
          </p:sp>
          <p:cxnSp>
            <p:nvCxnSpPr>
              <p:cNvPr id="22" name="Connector 21"/>
              <p:cNvCxnSpPr/>
              <p:nvPr/>
            </p:nvCxnSpPr>
            <p:spPr>
              <a:xfrm>
                <a:off x="876300" y="39052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876300" y="402583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確かめる一覧</a:t>
                </a:r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3873500" y="4077938"/>
                <a:ext cx="152400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06680">
                    <a:moveTo>
                      <a:pt x="0" y="54864"/>
                    </a:moveTo>
                    <a:lnTo>
                      <a:pt x="54864" y="106680"/>
                    </a:lnTo>
                    <a:lnTo>
                      <a:pt x="152400" y="0"/>
                    </a:lnTo>
                  </a:path>
                </a:pathLst>
              </a:custGeom>
              <a:noFill/>
              <a:ln w="24384">
                <a:solidFill>
                  <a:srgbClr val="1F3A6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cxnSp>
            <p:nvCxnSpPr>
              <p:cNvPr id="25" name="Connector 24"/>
              <p:cNvCxnSpPr/>
              <p:nvPr/>
            </p:nvCxnSpPr>
            <p:spPr>
              <a:xfrm>
                <a:off x="876300" y="43624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876300" y="4483036"/>
                <a:ext cx="531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A3A7AD"/>
                    </a:solidFill>
                    <a:latin typeface="Noto Sans JP"/>
                    <a:ea typeface="Noto Sans JP"/>
                    <a:cs typeface="Noto Sans JP"/>
                  </a:rPr>
                  <a:t>担当者</a:t>
                </a:r>
              </a:p>
            </p:txBody>
          </p:sp>
          <p:cxnSp>
            <p:nvCxnSpPr>
              <p:cNvPr id="27" name="Connector 26"/>
              <p:cNvCxnSpPr/>
              <p:nvPr/>
            </p:nvCxnSpPr>
            <p:spPr>
              <a:xfrm>
                <a:off x="3895725" y="4591050"/>
                <a:ext cx="114300" cy="0"/>
              </a:xfrm>
              <a:prstGeom prst="line">
                <a:avLst/>
              </a:prstGeom>
              <a:ln w="19050">
                <a:solidFill>
                  <a:srgbClr val="A3A7A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項目 2"/>
            <p:cNvGrpSpPr/>
            <p:nvPr/>
          </p:nvGrpSpPr>
          <p:grpSpPr>
            <a:xfrm>
              <a:off x="4333875" y="1247775"/>
              <a:ext cx="3533775" cy="5067300"/>
              <a:chOff x="4333875" y="1247775"/>
              <a:chExt cx="3533775" cy="5067300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4333875" y="1352550"/>
                <a:ext cx="3533775" cy="4962525"/>
              </a:xfrm>
              <a:prstGeom prst="roundRect">
                <a:avLst>
                  <a:gd name="adj" fmla="val 3234"/>
                </a:avLst>
              </a:prstGeom>
              <a:solidFill>
                <a:srgbClr val="FFFFFF"/>
              </a:solidFill>
              <a:ln w="19050">
                <a:solidFill>
                  <a:srgbClr val="1F3A6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4333875" y="1352550"/>
                <a:ext cx="3533775" cy="1628775"/>
              </a:xfrm>
              <a:prstGeom prst="roundRect">
                <a:avLst>
                  <a:gd name="adj" fmla="val 7017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4333875" y="2876550"/>
                <a:ext cx="3533775" cy="114300"/>
              </a:xfrm>
              <a:prstGeom prst="rect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7038975" y="1247775"/>
                <a:ext cx="628650" cy="209550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4287">
                <a:solidFill>
                  <a:srgbClr val="1F3A6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134225" y="1261396"/>
                <a:ext cx="5229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862"/>
                  </a:lnSpc>
                </a:pPr>
                <a:r>
                  <a:rPr sz="862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おすすめ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524375" y="1544193"/>
                <a:ext cx="1005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12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スタンダード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524375" y="1756696"/>
                <a:ext cx="6753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07"/>
                  </a:lnSpc>
                </a:pPr>
                <a:r>
                  <a:rPr sz="862" b="0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御社の規模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524375" y="1922145"/>
                <a:ext cx="1752600" cy="609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3000"/>
                  </a:lnSpc>
                </a:pPr>
                <a:r>
                  <a:rPr sz="30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18 万円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6000750" y="2236851"/>
                <a:ext cx="3733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0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／月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524375" y="2423446"/>
                <a:ext cx="8277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07"/>
                  </a:lnSpc>
                </a:pPr>
                <a:r>
                  <a:rPr sz="862" b="0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初期費用 0 円</a:t>
                </a:r>
              </a:p>
            </p:txBody>
          </p:sp>
          <p:cxnSp>
            <p:nvCxnSpPr>
              <p:cNvPr id="39" name="Connector 38"/>
              <p:cNvCxnSpPr/>
              <p:nvPr/>
            </p:nvCxnSpPr>
            <p:spPr>
              <a:xfrm>
                <a:off x="4524375" y="2990850"/>
                <a:ext cx="314325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4524375" y="3111437"/>
                <a:ext cx="1293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請求書の枚数（月）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953250" y="3118771"/>
                <a:ext cx="8277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035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1,500 枚まで</a:t>
                </a:r>
              </a:p>
            </p:txBody>
          </p:sp>
          <p:cxnSp>
            <p:nvCxnSpPr>
              <p:cNvPr id="42" name="Connector 41"/>
              <p:cNvCxnSpPr/>
              <p:nvPr/>
            </p:nvCxnSpPr>
            <p:spPr>
              <a:xfrm>
                <a:off x="4524375" y="3448050"/>
                <a:ext cx="314325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/>
              <p:cNvSpPr txBox="1"/>
              <p:nvPr/>
            </p:nvSpPr>
            <p:spPr>
              <a:xfrm>
                <a:off x="4524375" y="356863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入力の速さ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7229475" y="3575971"/>
                <a:ext cx="5229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035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翌営業日</a:t>
                </a:r>
              </a:p>
            </p:txBody>
          </p:sp>
          <p:cxnSp>
            <p:nvCxnSpPr>
              <p:cNvPr id="45" name="Connector 44"/>
              <p:cNvCxnSpPr/>
              <p:nvPr/>
            </p:nvCxnSpPr>
            <p:spPr>
              <a:xfrm>
                <a:off x="4524375" y="3905250"/>
                <a:ext cx="314325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4524375" y="402583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確かめる一覧</a:t>
                </a:r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7518400" y="4077938"/>
                <a:ext cx="152400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06680">
                    <a:moveTo>
                      <a:pt x="0" y="54864"/>
                    </a:moveTo>
                    <a:lnTo>
                      <a:pt x="54864" y="106680"/>
                    </a:lnTo>
                    <a:lnTo>
                      <a:pt x="152400" y="0"/>
                    </a:lnTo>
                  </a:path>
                </a:pathLst>
              </a:custGeom>
              <a:noFill/>
              <a:ln w="24384">
                <a:solidFill>
                  <a:srgbClr val="1F3A6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cxnSp>
            <p:nvCxnSpPr>
              <p:cNvPr id="48" name="Connector 47"/>
              <p:cNvCxnSpPr/>
              <p:nvPr/>
            </p:nvCxnSpPr>
            <p:spPr>
              <a:xfrm>
                <a:off x="4524375" y="4362450"/>
                <a:ext cx="314325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4524375" y="4483036"/>
                <a:ext cx="531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担当者</a:t>
                </a:r>
              </a:p>
            </p:txBody>
          </p:sp>
          <p:sp>
            <p:nvSpPr>
              <p:cNvPr id="50" name="Freeform 49"/>
              <p:cNvSpPr/>
              <p:nvPr/>
            </p:nvSpPr>
            <p:spPr>
              <a:xfrm>
                <a:off x="7518400" y="4535138"/>
                <a:ext cx="152400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06680">
                    <a:moveTo>
                      <a:pt x="0" y="54864"/>
                    </a:moveTo>
                    <a:lnTo>
                      <a:pt x="54864" y="106680"/>
                    </a:lnTo>
                    <a:lnTo>
                      <a:pt x="152400" y="0"/>
                    </a:lnTo>
                  </a:path>
                </a:pathLst>
              </a:custGeom>
              <a:noFill/>
              <a:ln w="24384">
                <a:solidFill>
                  <a:srgbClr val="1F3A6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  <p:grpSp>
          <p:nvGrpSpPr>
            <p:cNvPr id="51" name="項目 3"/>
            <p:cNvGrpSpPr/>
            <p:nvPr/>
          </p:nvGrpSpPr>
          <p:grpSpPr>
            <a:xfrm>
              <a:off x="7972425" y="1562100"/>
              <a:ext cx="3533775" cy="4752975"/>
              <a:chOff x="7972425" y="1562100"/>
              <a:chExt cx="3533775" cy="4752975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7972425" y="1562100"/>
                <a:ext cx="3533775" cy="4752975"/>
              </a:xfrm>
              <a:prstGeom prst="roundRect">
                <a:avLst>
                  <a:gd name="adj" fmla="val 3234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7972425" y="1562100"/>
                <a:ext cx="3533775" cy="1419225"/>
              </a:xfrm>
              <a:prstGeom prst="roundRect">
                <a:avLst>
                  <a:gd name="adj" fmla="val 8053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7972425" y="2876550"/>
                <a:ext cx="3533775" cy="114300"/>
              </a:xfrm>
              <a:prstGeom prst="rect">
                <a:avLst/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8162925" y="1715643"/>
                <a:ext cx="548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プラス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8162925" y="1931670"/>
                <a:ext cx="1752600" cy="609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3000"/>
                  </a:lnSpc>
                </a:pPr>
                <a:r>
                  <a:rPr sz="3000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お見積り</a:t>
                </a:r>
              </a:p>
            </p:txBody>
          </p:sp>
          <p:cxnSp>
            <p:nvCxnSpPr>
              <p:cNvPr id="57" name="Connector 56"/>
              <p:cNvCxnSpPr/>
              <p:nvPr/>
            </p:nvCxnSpPr>
            <p:spPr>
              <a:xfrm>
                <a:off x="8162925" y="29908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/>
              <p:cNvSpPr txBox="1"/>
              <p:nvPr/>
            </p:nvSpPr>
            <p:spPr>
              <a:xfrm>
                <a:off x="8162925" y="3111437"/>
                <a:ext cx="1293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請求書の枚数（月）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10601325" y="3118771"/>
                <a:ext cx="8277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035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1,500 枚から</a:t>
                </a:r>
              </a:p>
            </p:txBody>
          </p:sp>
          <p:cxnSp>
            <p:nvCxnSpPr>
              <p:cNvPr id="60" name="Connector 59"/>
              <p:cNvCxnSpPr/>
              <p:nvPr/>
            </p:nvCxnSpPr>
            <p:spPr>
              <a:xfrm>
                <a:off x="8162925" y="34480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8162925" y="356863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入力の速さ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1096625" y="3575971"/>
                <a:ext cx="3705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035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当日</a:t>
                </a:r>
              </a:p>
            </p:txBody>
          </p:sp>
          <p:cxnSp>
            <p:nvCxnSpPr>
              <p:cNvPr id="63" name="Connector 62"/>
              <p:cNvCxnSpPr/>
              <p:nvPr/>
            </p:nvCxnSpPr>
            <p:spPr>
              <a:xfrm>
                <a:off x="8162925" y="39052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TextBox 63"/>
              <p:cNvSpPr txBox="1"/>
              <p:nvPr/>
            </p:nvSpPr>
            <p:spPr>
              <a:xfrm>
                <a:off x="8162925" y="402583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確かめる一覧</a:t>
                </a:r>
              </a:p>
            </p:txBody>
          </p:sp>
          <p:sp>
            <p:nvSpPr>
              <p:cNvPr id="65" name="Freeform 64"/>
              <p:cNvSpPr/>
              <p:nvPr/>
            </p:nvSpPr>
            <p:spPr>
              <a:xfrm>
                <a:off x="11163300" y="4077938"/>
                <a:ext cx="152400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06680">
                    <a:moveTo>
                      <a:pt x="0" y="54864"/>
                    </a:moveTo>
                    <a:lnTo>
                      <a:pt x="54864" y="106680"/>
                    </a:lnTo>
                    <a:lnTo>
                      <a:pt x="152400" y="0"/>
                    </a:lnTo>
                  </a:path>
                </a:pathLst>
              </a:custGeom>
              <a:noFill/>
              <a:ln w="24384">
                <a:solidFill>
                  <a:srgbClr val="1F3A6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cxnSp>
            <p:nvCxnSpPr>
              <p:cNvPr id="66" name="Connector 65"/>
              <p:cNvCxnSpPr/>
              <p:nvPr/>
            </p:nvCxnSpPr>
            <p:spPr>
              <a:xfrm>
                <a:off x="8162925" y="43624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/>
              <p:cNvSpPr txBox="1"/>
              <p:nvPr/>
            </p:nvSpPr>
            <p:spPr>
              <a:xfrm>
                <a:off x="8162925" y="4483036"/>
                <a:ext cx="531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担当者</a:t>
                </a:r>
              </a:p>
            </p:txBody>
          </p:sp>
          <p:sp>
            <p:nvSpPr>
              <p:cNvPr id="68" name="Freeform 67"/>
              <p:cNvSpPr/>
              <p:nvPr/>
            </p:nvSpPr>
            <p:spPr>
              <a:xfrm>
                <a:off x="11163300" y="4535138"/>
                <a:ext cx="152400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06680">
                    <a:moveTo>
                      <a:pt x="0" y="54864"/>
                    </a:moveTo>
                    <a:lnTo>
                      <a:pt x="54864" y="106680"/>
                    </a:lnTo>
                    <a:lnTo>
                      <a:pt x="152400" y="0"/>
                    </a:lnTo>
                  </a:path>
                </a:pathLst>
              </a:custGeom>
              <a:noFill/>
              <a:ln w="24384">
                <a:solidFill>
                  <a:srgbClr val="1F3A6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</p:grpSp>
      <p:sp>
        <p:nvSpPr>
          <p:cNvPr id="69" name="TextBox 6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345680" cy="712279"/>
            <a:chOff x="685800" y="292037"/>
            <a:chExt cx="73456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9886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06　次の行動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3456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11 月分の請求書から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、まず 1 か月お試しください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52550"/>
            <a:ext cx="10820400" cy="1981200"/>
            <a:chOff x="685800" y="1352550"/>
            <a:chExt cx="10820400" cy="19812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352550"/>
              <a:ext cx="3476625" cy="1981200"/>
              <a:chOff x="685800" y="1352550"/>
              <a:chExt cx="3476625" cy="19812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895350" y="1781175"/>
                <a:ext cx="285750" cy="285750"/>
              </a:xfrm>
              <a:prstGeom prst="ellipse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927735" y="18272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276350" y="1827276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10 月中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95350" y="2172843"/>
                <a:ext cx="14630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受け取り先を決める</a:t>
                </a:r>
              </a:p>
            </p:txBody>
          </p:sp>
          <p:cxnSp>
            <p:nvCxnSpPr>
              <p:cNvPr id="15" name="Connector 14"/>
              <p:cNvCxnSpPr/>
              <p:nvPr/>
            </p:nvCxnSpPr>
            <p:spPr>
              <a:xfrm>
                <a:off x="895350" y="2505075"/>
                <a:ext cx="3057525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895350" y="2616137"/>
                <a:ext cx="2360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取引先へのお知らせの文面は当社が用意</a:t>
                </a:r>
              </a:p>
            </p:txBody>
          </p:sp>
        </p:grpSp>
        <p:grpSp>
          <p:nvGrpSpPr>
            <p:cNvPr id="17" name="項目 2"/>
            <p:cNvGrpSpPr/>
            <p:nvPr/>
          </p:nvGrpSpPr>
          <p:grpSpPr>
            <a:xfrm>
              <a:off x="4352925" y="1352550"/>
              <a:ext cx="3476625" cy="1981200"/>
              <a:chOff x="4352925" y="1352550"/>
              <a:chExt cx="3476625" cy="1981200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4352925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562475" y="1781175"/>
                <a:ext cx="285750" cy="285750"/>
              </a:xfrm>
              <a:prstGeom prst="ellipse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594860" y="18272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2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943475" y="1827276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11 月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62475" y="2172843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 か月お試し</a:t>
                </a:r>
              </a:p>
            </p:txBody>
          </p:sp>
          <p:cxnSp>
            <p:nvCxnSpPr>
              <p:cNvPr id="23" name="Connector 22"/>
              <p:cNvCxnSpPr/>
              <p:nvPr/>
            </p:nvCxnSpPr>
            <p:spPr>
              <a:xfrm>
                <a:off x="4562475" y="2505075"/>
                <a:ext cx="3067050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4562475" y="2616137"/>
                <a:ext cx="2207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御社の入力と並行して、差を確かめる</a:t>
                </a:r>
              </a:p>
            </p:txBody>
          </p:sp>
        </p:grpSp>
        <p:grpSp>
          <p:nvGrpSpPr>
            <p:cNvPr id="25" name="項目 3"/>
            <p:cNvGrpSpPr/>
            <p:nvPr/>
          </p:nvGrpSpPr>
          <p:grpSpPr>
            <a:xfrm>
              <a:off x="8029575" y="1352550"/>
              <a:ext cx="3476625" cy="1981200"/>
              <a:chOff x="8029575" y="1352550"/>
              <a:chExt cx="3476625" cy="1981200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8029575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8239125" y="1781175"/>
                <a:ext cx="285750" cy="285750"/>
              </a:xfrm>
              <a:prstGeom prst="ellipse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271510" y="18272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620125" y="1827276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12 月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8239125" y="2172843"/>
                <a:ext cx="548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本契約</a:t>
                </a:r>
              </a:p>
            </p:txBody>
          </p:sp>
          <p:cxnSp>
            <p:nvCxnSpPr>
              <p:cNvPr id="31" name="Connector 30"/>
              <p:cNvCxnSpPr/>
              <p:nvPr/>
            </p:nvCxnSpPr>
            <p:spPr>
              <a:xfrm>
                <a:off x="8239125" y="2505075"/>
                <a:ext cx="3057525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8239125" y="2616137"/>
                <a:ext cx="1750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12 月の締めから当社が入力</a:t>
                </a:r>
              </a:p>
            </p:txBody>
          </p:sp>
        </p:grpSp>
      </p:grpSp>
      <p:grpSp>
        <p:nvGrpSpPr>
          <p:cNvPr id="33" name="項目 2"/>
          <p:cNvGrpSpPr/>
          <p:nvPr/>
        </p:nvGrpSpPr>
        <p:grpSpPr>
          <a:xfrm>
            <a:off x="685800" y="3714750"/>
            <a:ext cx="9799320" cy="1090232"/>
            <a:chOff x="685800" y="3714750"/>
            <a:chExt cx="9799320" cy="1090232"/>
          </a:xfrm>
        </p:grpSpPr>
        <p:grpSp>
          <p:nvGrpSpPr>
            <p:cNvPr id="34" name="項目 1"/>
            <p:cNvGrpSpPr/>
            <p:nvPr/>
          </p:nvGrpSpPr>
          <p:grpSpPr>
            <a:xfrm>
              <a:off x="685800" y="3714750"/>
              <a:ext cx="1903095" cy="1090232"/>
              <a:chOff x="685800" y="3714750"/>
              <a:chExt cx="1903095" cy="1090232"/>
            </a:xfrm>
          </p:grpSpPr>
          <p:pic>
            <p:nvPicPr>
              <p:cNvPr id="35" name="Picture 34" descr="ee8dc0aecc4428ce2cb6f463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484" y="38564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36" name="Oval 35"/>
              <p:cNvSpPr/>
              <p:nvPr/>
            </p:nvSpPr>
            <p:spPr>
              <a:xfrm>
                <a:off x="685800" y="3714750"/>
                <a:ext cx="533400" cy="53340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685800" y="4392168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専任の担当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85800" y="4606862"/>
                <a:ext cx="1903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お試しの間から同じ担当がつく</a:t>
                </a:r>
              </a:p>
            </p:txBody>
          </p:sp>
        </p:grpSp>
        <p:grpSp>
          <p:nvGrpSpPr>
            <p:cNvPr id="39" name="項目 2"/>
            <p:cNvGrpSpPr/>
            <p:nvPr/>
          </p:nvGrpSpPr>
          <p:grpSpPr>
            <a:xfrm>
              <a:off x="4410075" y="3714750"/>
              <a:ext cx="1445895" cy="1090232"/>
              <a:chOff x="4410075" y="3714750"/>
              <a:chExt cx="1445895" cy="1090232"/>
            </a:xfrm>
          </p:grpSpPr>
          <p:pic>
            <p:nvPicPr>
              <p:cNvPr id="40" name="Picture 39" descr="ef0ca5638e9c444e59a55900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45584" y="38564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1" name="Oval 40"/>
              <p:cNvSpPr/>
              <p:nvPr/>
            </p:nvSpPr>
            <p:spPr>
              <a:xfrm>
                <a:off x="4410075" y="3714750"/>
                <a:ext cx="533400" cy="53340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410075" y="4392168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守秘の契約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410075" y="4606862"/>
                <a:ext cx="1445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お試しの前に結びます</a:t>
                </a:r>
              </a:p>
            </p:txBody>
          </p:sp>
        </p:grpSp>
        <p:grpSp>
          <p:nvGrpSpPr>
            <p:cNvPr id="44" name="項目 3"/>
            <p:cNvGrpSpPr/>
            <p:nvPr/>
          </p:nvGrpSpPr>
          <p:grpSpPr>
            <a:xfrm>
              <a:off x="8124825" y="3714750"/>
              <a:ext cx="2360295" cy="1090232"/>
              <a:chOff x="8124825" y="3714750"/>
              <a:chExt cx="2360295" cy="1090232"/>
            </a:xfrm>
          </p:grpSpPr>
          <p:pic>
            <p:nvPicPr>
              <p:cNvPr id="45" name="Picture 44" descr="8cab970f7ae4c6ed3d8982e8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6684" y="38564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6" name="Oval 45"/>
              <p:cNvSpPr/>
              <p:nvPr/>
            </p:nvSpPr>
            <p:spPr>
              <a:xfrm>
                <a:off x="8124825" y="3714750"/>
                <a:ext cx="533400" cy="53340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8124825" y="4392168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合わなければ戻す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8124825" y="4606862"/>
                <a:ext cx="2360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1 か月で戻しても費用はいただきません</a:t>
                </a:r>
              </a:p>
            </p:txBody>
          </p:sp>
        </p:grpSp>
      </p:grpSp>
      <p:grpSp>
        <p:nvGrpSpPr>
          <p:cNvPr id="49" name="項目 3"/>
          <p:cNvGrpSpPr/>
          <p:nvPr/>
        </p:nvGrpSpPr>
        <p:grpSpPr>
          <a:xfrm>
            <a:off x="685800" y="5162550"/>
            <a:ext cx="10820400" cy="1152525"/>
            <a:chOff x="685800" y="5162550"/>
            <a:chExt cx="10820400" cy="1152525"/>
          </a:xfrm>
        </p:grpSpPr>
        <p:sp>
          <p:nvSpPr>
            <p:cNvPr id="50" name="Rounded Rectangle 49"/>
            <p:cNvSpPr/>
            <p:nvPr/>
          </p:nvSpPr>
          <p:spPr>
            <a:xfrm>
              <a:off x="685800" y="5162550"/>
              <a:ext cx="10820400" cy="1152525"/>
            </a:xfrm>
            <a:prstGeom prst="roundRect">
              <a:avLst>
                <a:gd name="adj" fmla="val 9917"/>
              </a:avLst>
            </a:prstGeom>
            <a:solidFill>
              <a:srgbClr val="1F3A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857250" y="5476875"/>
              <a:ext cx="533400" cy="209550"/>
            </a:xfrm>
            <a:prstGeom prst="roundRect">
              <a:avLst>
                <a:gd name="adj" fmla="val 50000"/>
              </a:avLst>
            </a:prstGeom>
            <a:solidFill>
              <a:srgbClr val="B88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941546" y="5501735"/>
              <a:ext cx="3648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お願い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57250" y="5730049"/>
              <a:ext cx="49853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D6DEEB"/>
                  </a:solidFill>
                  <a:latin typeface="Noto Sans JP"/>
                  <a:ea typeface="Noto Sans JP"/>
                  <a:cs typeface="Noto Sans JP"/>
                </a:rPr>
                <a:t>10 月 20 日までに、お試しの開始をご判断いただけますか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ck">
  <a:themeElements>
    <a:clrScheme name="de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Custom</PresentationFormat>
  <Paragraphs>0</Paragraphs>
  <Slides>0</Slides>
  <Notes>0</Notes>
  <HiddenSlides>0</HiddenSlides>
  <MMClips>0</MMClips>
  <ScaleCrop>false</ScaleCrop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2024-01-01T00:00:00Z</dcterms:created>
  <dcterms:modified xsi:type="dcterms:W3CDTF">2024-01-01T00:00:00Z</dcterms:modified>
  <cp:category/>
</cp:coreProperties>
</file>