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7"/>
    <p:sldId id="258" r:id="rId8"/>
    <p:sldId id="259" r:id="rId9"/>
    <p:sldId id="260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>
        <c:manualLayout>
          <c:layoutTarget val="inner"/>
          <c:xMode val="edge"/>
          <c:yMode val="edge"/>
          <c:x val="0.10256"/>
          <c:y val="0.00000"/>
          <c:w val="0.80556"/>
          <c:h val="1.00000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月の費用</c:v>
                </c:pt>
              </c:strCache>
            </c:strRef>
          </c:tx>
          <c:spPr>
            <a:solidFill>
              <a:srgbClr val="0E7C6B"/>
            </a:solidFill>
            <a:ln>
              <a:noFill/>
            </a:ln>
          </c:spPr>
          <c:invertIfNegative val="0"/>
          <c:dLbls>
            <c:numFmt formatCode="#,##0;&quot;−&quot;#,##0" sourceLinked="0"/>
            <c:txPr>
              <a:bodyPr/>
              <a:lstStyle/>
              <a:p>
                <a:pPr>
                  <a:defRPr sz="1012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Sheet1!$A$2:$A$4</c:f>
              <c:strCache>
                <c:ptCount val="3"/>
                <c:pt idx="0">
                  <c:v>A 社</c:v>
                </c:pt>
                <c:pt idx="1">
                  <c:v>B 社</c:v>
                </c:pt>
                <c:pt idx="2">
                  <c:v>C 社</c:v>
                </c:pt>
              </c:strCache>
            </c:strRef>
          </c:cat>
          <c:val>
            <c:numRef>
              <c:f>Sheet1!$B$2:$B$4</c:f>
              <c:numCache>
                <c:formatCode>#,##0;"−"#,##0</c:formatCode>
                <c:ptCount val="3"/>
                <c:pt idx="0">
                  <c:v>480.0</c:v>
                </c:pt>
                <c:pt idx="1">
                  <c:v>420.0</c:v>
                </c:pt>
                <c:pt idx="2">
                  <c:v>455.0</c:v>
                </c:pt>
              </c:numCache>
            </c:numRef>
          </c:val>
        </c:ser>
        <c:gapWidth val="121"/>
        <c:overlap val="-11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low"/>
        <c:spPr>
          <a:ln w="11429">
            <a:solidFill>
              <a:srgbClr val="AFB1B5"/>
            </a:solidFill>
          </a:ln>
        </c:spPr>
        <c:txPr>
          <a:bodyPr/>
          <a:lstStyle/>
          <a:p>
            <a:pPr>
              <a:defRPr sz="975" b="0">
                <a:solidFill>
                  <a:srgbClr val="3C3F44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0.0"/>
          <c:min val="0.0"/>
        </c:scaling>
        <c:delete val="0"/>
        <c:axPos val="b"/>
        <c:numFmt formatCode="#,##0;&quot;−&quot;#,##0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62" b="0">
                <a:solidFill>
                  <a:srgbClr val="6B6F76"/>
                </a:solidFill>
                <a:latin typeface="Noto Sans JP"/>
                <a:ea typeface="Noto Sans JP"/>
                <a:cs typeface="Noto Sans JP"/>
              </a:defRPr>
            </a:pPr>
          </a:p>
        </c:txPr>
        <c:crossAx val="-2068027336"/>
        <c:crosses val="autoZero"/>
        <c:crossBetween val="between"/>
        <c:majorUnit val="100.0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862" b="0">
          <a:solidFill>
            <a:srgbClr val="6B6F76"/>
          </a:solidFill>
          <a:latin typeface="Noto Sans JP"/>
          <a:ea typeface="Noto Sans JP"/>
          <a:cs typeface="Noto Sans JP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9d9f227bd819bb2c1c986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8ac489de884e4a78c96e368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14350"/>
            <a:ext cx="2579751" cy="382185"/>
          </a:xfrm>
          <a:prstGeom prst="rect">
            <a:avLst/>
          </a:prstGeom>
        </p:spPr>
      </p:pic>
      <p:grpSp>
        <p:nvGrpSpPr>
          <p:cNvPr id="4" name="題名"/>
          <p:cNvGrpSpPr/>
          <p:nvPr/>
        </p:nvGrpSpPr>
        <p:grpSpPr>
          <a:xfrm>
            <a:off x="685800" y="1248918"/>
            <a:ext cx="7354443" cy="2212467"/>
            <a:chOff x="685800" y="1248918"/>
            <a:chExt cx="7354443" cy="2212467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1248918"/>
              <a:ext cx="1767840" cy="24384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860"/>
                </a:lnSpc>
              </a:pPr>
              <a:r>
                <a:rPr sz="1200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物流部｜選定のご報告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1599857"/>
              <a:ext cx="7354443" cy="1582598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5237"/>
                </a:lnSpc>
              </a:pPr>
              <a:r>
                <a:rPr sz="4515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配送の委託先は</a:t>
              </a:r>
            </a:p>
            <a:p>
              <a:pPr algn="l">
                <a:lnSpc>
                  <a:spcPts val="5237"/>
                </a:lnSpc>
              </a:pPr>
              <a:r>
                <a:rPr sz="4515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B 社に決めたい</a:t>
              </a:r>
              <a:r>
                <a:rPr sz="4515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と考えます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685800" y="3156585"/>
              <a:ext cx="2095500" cy="3048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50"/>
                </a:lnSpc>
              </a:pPr>
              <a:r>
                <a:rPr sz="1500" b="0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2026 年 10 月 部長会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631680" cy="712279"/>
            <a:chOff x="685800" y="292037"/>
            <a:chExt cx="9631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6838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01　結論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631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3 社を 5 つの項目で比べ、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費用と遅配の少なさで B 社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を選びました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49396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※各社の見積もり（2026 年 9 月）と、試験配送 2 週間の記録から。社名・数値は作例のため架空です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6705600" cy="49594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286000"/>
                <a:gridCol w="1485900"/>
                <a:gridCol w="1485900"/>
                <a:gridCol w="1447800"/>
              </a:tblGrid>
              <a:tr h="371475">
                <a:tc>
                  <a:txBody>
                    <a:bodyPr wrap="square"/>
                    <a:lstStyle/>
                    <a:p>
                      <a:pPr>
                        <a:defRPr sz="1012"/>
                      </a:pP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A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B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C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月の費用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480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420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455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遅配の率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1.8%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0.6%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1.1%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対応エリア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全国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関東・関西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全国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当日の集荷の締め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15 時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17 時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16 時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304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契約の最短期間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年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 か月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年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7505700" y="1352550"/>
            <a:ext cx="4000500" cy="2438400"/>
            <a:chOff x="7505700" y="1352550"/>
            <a:chExt cx="4000500" cy="2438400"/>
          </a:xfrm>
        </p:grpSpPr>
        <p:sp>
          <p:nvSpPr>
            <p:cNvPr id="10" name="Rounded Rectangle 9"/>
            <p:cNvSpPr/>
            <p:nvPr/>
          </p:nvSpPr>
          <p:spPr>
            <a:xfrm>
              <a:off x="7505700" y="1352550"/>
              <a:ext cx="4000500" cy="2438400"/>
            </a:xfrm>
            <a:prstGeom prst="roundRect">
              <a:avLst>
                <a:gd name="adj" fmla="val 4687"/>
              </a:avLst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677150" y="1853184"/>
              <a:ext cx="12458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60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515350" y="2246566"/>
              <a:ext cx="8934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万円/月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677150" y="2641759"/>
              <a:ext cx="22336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いまの委託先 A 社より安い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677150" y="2872073"/>
              <a:ext cx="10086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A6DDD3"/>
                  </a:solidFill>
                  <a:latin typeface="Noto Sans JP"/>
                  <a:ea typeface="Noto Sans JP"/>
                  <a:cs typeface="Noto Sans JP"/>
                </a:rPr>
                <a:t>年 720 万円</a:t>
              </a:r>
            </a:p>
          </p:txBody>
        </p:sp>
      </p:grpSp>
      <p:grpSp>
        <p:nvGrpSpPr>
          <p:cNvPr id="15" name="項目 3"/>
          <p:cNvGrpSpPr/>
          <p:nvPr/>
        </p:nvGrpSpPr>
        <p:grpSpPr>
          <a:xfrm>
            <a:off x="7505700" y="3905250"/>
            <a:ext cx="4000500" cy="2409825"/>
            <a:chOff x="7505700" y="3905250"/>
            <a:chExt cx="4000500" cy="2409825"/>
          </a:xfrm>
        </p:grpSpPr>
        <p:sp>
          <p:nvSpPr>
            <p:cNvPr id="16" name="Rounded Rectangle 15"/>
            <p:cNvSpPr/>
            <p:nvPr/>
          </p:nvSpPr>
          <p:spPr>
            <a:xfrm>
              <a:off x="7505700" y="3905250"/>
              <a:ext cx="4000500" cy="2409825"/>
            </a:xfrm>
            <a:prstGeom prst="roundRect">
              <a:avLst>
                <a:gd name="adj" fmla="val 4743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77150" y="4386834"/>
              <a:ext cx="1398270" cy="8839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6742"/>
                </a:lnSpc>
              </a:pPr>
              <a:r>
                <a:rPr sz="435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0.6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743950" y="4780216"/>
              <a:ext cx="436245" cy="3505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673"/>
                </a:lnSpc>
              </a:pPr>
              <a:r>
                <a:rPr sz="1725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%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677150" y="5184934"/>
              <a:ext cx="1319212" cy="26670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903"/>
                </a:lnSpc>
              </a:pPr>
              <a:r>
                <a:rPr sz="1312" b="0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B 社の遅配の率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7677150" y="5405723"/>
              <a:ext cx="1618298" cy="2514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794"/>
                </a:lnSpc>
              </a:pPr>
              <a:r>
                <a:rPr sz="1237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3 社でいちばん低い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10088880" cy="712279"/>
            <a:chOff x="685800" y="292037"/>
            <a:chExt cx="100888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1410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02　費用の内訳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100888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差がついたのは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遠方の割増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で、B 社は関東・関西の外を別の便にします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402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※金額は税別・月の平均の出荷 2.4 万件で試算。社名・数値は作例のため架空です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6248400" cy="32766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33600"/>
                <a:gridCol w="1371600"/>
                <a:gridCol w="1371600"/>
                <a:gridCol w="13716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費用の項目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A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B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C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基本の運賃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310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305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遠方の割増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120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</a:tr>
              <a:tr h="7239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集荷の手数料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65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50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733425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合計（月）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480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420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455 万円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solidFill>
                      <a:srgbClr val="D5EEE9"/>
                    </a:solidFill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7048500" y="1870996"/>
            <a:ext cx="4457700" cy="2054066"/>
            <a:chOff x="7048500" y="1870996"/>
            <a:chExt cx="4457700" cy="2054066"/>
          </a:xfrm>
        </p:grpSpPr>
        <p:sp>
          <p:nvSpPr>
            <p:cNvPr id="10" name="TextBox 9"/>
            <p:cNvSpPr txBox="1"/>
            <p:nvPr/>
          </p:nvSpPr>
          <p:spPr>
            <a:xfrm>
              <a:off x="7048500" y="1870996"/>
              <a:ext cx="675322" cy="1752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336"/>
                </a:lnSpc>
              </a:pPr>
              <a:r>
                <a:rPr sz="862" b="0">
                  <a:solidFill>
                    <a:srgbClr val="6B6F76"/>
                  </a:solidFill>
                  <a:latin typeface="Noto Sans JP"/>
                  <a:ea typeface="Noto Sans JP"/>
                  <a:cs typeface="Noto Sans JP"/>
                </a:rPr>
                <a:t>単位：万円</a:t>
              </a:r>
            </a:p>
          </p:txBody>
        </p:sp>
        <p:graphicFrame>
          <p:nvGraphicFramePr>
            <p:cNvPr id="11" name="Chart 10"/>
            <p:cNvGraphicFramePr>
              <a:graphicFrameLocks noGrp="1"/>
            </p:cNvGraphicFramePr>
            <p:nvPr/>
          </p:nvGraphicFramePr>
          <p:xfrm>
            <a:off x="7048500" y="2153412"/>
            <a:ext cx="4457700" cy="1771650"/>
          </p:xfrm>
          <a:graphic>
            <a:graphicData uri="http://schemas.openxmlformats.org/drawingml/2006/chart">
              <c:chart xmlns:c="http://schemas.openxmlformats.org/drawingml/2006/chart" r:id="rId3"/>
            </a:graphicData>
          </a:graphic>
        </p:graphicFrame>
      </p:grpSp>
      <p:grpSp>
        <p:nvGrpSpPr>
          <p:cNvPr id="12" name="項目 3"/>
          <p:cNvGrpSpPr/>
          <p:nvPr/>
        </p:nvGrpSpPr>
        <p:grpSpPr>
          <a:xfrm>
            <a:off x="685800" y="4743450"/>
            <a:ext cx="10820400" cy="1571625"/>
            <a:chOff x="685800" y="4743450"/>
            <a:chExt cx="10820400" cy="1571625"/>
          </a:xfrm>
        </p:grpSpPr>
        <p:sp>
          <p:nvSpPr>
            <p:cNvPr id="13" name="Rounded Rectangle 12"/>
            <p:cNvSpPr/>
            <p:nvPr/>
          </p:nvSpPr>
          <p:spPr>
            <a:xfrm>
              <a:off x="685800" y="4743450"/>
              <a:ext cx="10820400" cy="1571625"/>
            </a:xfrm>
            <a:prstGeom prst="roundRect">
              <a:avLst>
                <a:gd name="adj" fmla="val 7272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4" name="Rounded Rectangle 13"/>
            <p:cNvSpPr/>
            <p:nvPr/>
          </p:nvSpPr>
          <p:spPr>
            <a:xfrm>
              <a:off x="857250" y="5267325"/>
              <a:ext cx="9144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03446" y="5292185"/>
              <a:ext cx="8220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気をつけること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57250" y="5520499"/>
              <a:ext cx="8338185" cy="28956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B 社は関東・関西の外（全体の 12%）を別の便に預けます。届くまでが 1 日延びる地域があります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9631680" cy="712279"/>
            <a:chOff x="685800" y="292037"/>
            <a:chExt cx="96316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12934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03　試験配送の結果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96316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2 週間の試験配送では、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B 社の遅配は 3 社で最も少なく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なりました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29584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※2026 年 9 月の試験配送。社名・数値は作例のため架空です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10820400" cy="2857500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3695700"/>
                <a:gridCol w="2362200"/>
                <a:gridCol w="2362200"/>
                <a:gridCol w="24003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項目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A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B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C 社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配送した件数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1,200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1,200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1,200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遅れた件数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22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7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13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</a:tr>
              <a:tr h="6096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破損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3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件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657225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問い合わせへの返事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翌日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当日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当日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685800" y="4791075"/>
            <a:ext cx="9342120" cy="1080707"/>
            <a:chOff x="685800" y="4791075"/>
            <a:chExt cx="9342120" cy="1080707"/>
          </a:xfrm>
        </p:grpSpPr>
        <p:grpSp>
          <p:nvGrpSpPr>
            <p:cNvPr id="10" name="項目 1"/>
            <p:cNvGrpSpPr/>
            <p:nvPr/>
          </p:nvGrpSpPr>
          <p:grpSpPr>
            <a:xfrm>
              <a:off x="685800" y="4791075"/>
              <a:ext cx="2512695" cy="1080707"/>
              <a:chOff x="685800" y="4791075"/>
              <a:chExt cx="2512695" cy="1080707"/>
            </a:xfrm>
          </p:grpSpPr>
          <p:pic>
            <p:nvPicPr>
              <p:cNvPr id="11" name="Picture 10" descr="6a9c132d9fb4a345f57628fb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244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>
              <a:xfrm>
                <a:off x="685800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685800" y="5458968"/>
                <a:ext cx="13106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集荷の締めが遅い</a:t>
                </a:r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685800" y="5673662"/>
                <a:ext cx="25126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17 時まで出せるので、当日の出荷が増える</a:t>
                </a:r>
              </a:p>
            </p:txBody>
          </p:sp>
        </p:grpSp>
        <p:grpSp>
          <p:nvGrpSpPr>
            <p:cNvPr id="15" name="項目 2"/>
            <p:cNvGrpSpPr/>
            <p:nvPr/>
          </p:nvGrpSpPr>
          <p:grpSpPr>
            <a:xfrm>
              <a:off x="4410075" y="4791075"/>
              <a:ext cx="1598295" cy="1080707"/>
              <a:chOff x="4410075" y="4791075"/>
              <a:chExt cx="1598295" cy="1080707"/>
            </a:xfrm>
          </p:grpSpPr>
          <p:pic>
            <p:nvPicPr>
              <p:cNvPr id="16" name="Picture 15" descr="efd708e736190c6edc1107d0.png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5455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17" name="Oval 16"/>
              <p:cNvSpPr/>
              <p:nvPr/>
            </p:nvSpPr>
            <p:spPr>
              <a:xfrm>
                <a:off x="4410075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4410075" y="5458968"/>
                <a:ext cx="8534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返事が当日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4410075" y="5673662"/>
                <a:ext cx="15982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遅れの連絡が昼までに届く</a:t>
                </a:r>
              </a:p>
            </p:txBody>
          </p:sp>
        </p:grpSp>
        <p:grpSp>
          <p:nvGrpSpPr>
            <p:cNvPr id="20" name="項目 3"/>
            <p:cNvGrpSpPr/>
            <p:nvPr/>
          </p:nvGrpSpPr>
          <p:grpSpPr>
            <a:xfrm>
              <a:off x="8124825" y="4791075"/>
              <a:ext cx="1903095" cy="1080707"/>
              <a:chOff x="8124825" y="4791075"/>
              <a:chExt cx="1903095" cy="1080707"/>
            </a:xfrm>
          </p:grpSpPr>
          <p:pic>
            <p:nvPicPr>
              <p:cNvPr id="21" name="Picture 20" descr="aa8f82f3576907303edec255.pn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266684" y="4926520"/>
                <a:ext cx="256032" cy="256032"/>
              </a:xfrm>
              <a:prstGeom prst="rect">
                <a:avLst/>
              </a:prstGeom>
            </p:spPr>
          </p:pic>
          <p:sp>
            <p:nvSpPr>
              <p:cNvPr id="22" name="Oval 21"/>
              <p:cNvSpPr/>
              <p:nvPr/>
            </p:nvSpPr>
            <p:spPr>
              <a:xfrm>
                <a:off x="8124825" y="4791075"/>
                <a:ext cx="533400" cy="533400"/>
              </a:xfrm>
              <a:prstGeom prst="ellipse">
                <a:avLst/>
              </a:prstGeom>
              <a:solidFill>
                <a:srgbClr val="EEF8F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 wrap="none"/>
              <a:lstStyle/>
              <a:p>
                <a:pPr algn="ctr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8124825" y="5458968"/>
                <a:ext cx="1005840" cy="24384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620"/>
                  </a:lnSpc>
                </a:pPr>
                <a:r>
                  <a:rPr sz="1200" b="1">
                    <a:solidFill>
                      <a:srgbClr val="1F2124"/>
                    </a:solidFill>
                    <a:latin typeface="Noto Sans JP"/>
                    <a:ea typeface="Noto Sans JP"/>
                    <a:cs typeface="Noto Sans JP"/>
                  </a:rPr>
                  <a:t>破損が少ない</a:t>
                </a:r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8124825" y="5673662"/>
                <a:ext cx="1903095" cy="198120"/>
              </a:xfrm>
              <a:prstGeom prst="rect">
                <a:avLst/>
              </a:prstGeom>
              <a:noFill/>
            </p:spPr>
            <p:txBody>
              <a:bodyPr wrap="none" anchor="ctr" lIns="0" rIns="0" tIns="0" bIns="0">
                <a:noAutofit/>
              </a:bodyPr>
              <a:lstStyle/>
              <a:p>
                <a:pPr algn="l">
                  <a:lnSpc>
                    <a:spcPts val="1560"/>
                  </a:lnSpc>
                </a:pPr>
                <a:r>
                  <a:rPr sz="975" b="0">
                    <a:solidFill>
                      <a:srgbClr val="848587"/>
                    </a:solidFill>
                    <a:latin typeface="Noto Sans JP"/>
                    <a:ea typeface="Noto Sans JP"/>
                    <a:cs typeface="Noto Sans JP"/>
                  </a:rPr>
                  <a:t>専用の箱を無料で貸してくれる</a:t>
                </a:r>
              </a:p>
            </p:txBody>
          </p:sp>
        </p:grpSp>
      </p:grpSp>
      <p:sp>
        <p:nvSpPr>
          <p:cNvPr id="25" name="TextBox 24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pic>
        <p:nvPicPr>
          <p:cNvPr id="3" name="Picture 2" descr="48512ff6c6298893a7c8c4d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4" name="見出し"/>
          <p:cNvGrpSpPr/>
          <p:nvPr/>
        </p:nvGrpSpPr>
        <p:grpSpPr>
          <a:xfrm>
            <a:off x="685800" y="292037"/>
            <a:ext cx="8260080" cy="712279"/>
            <a:chOff x="685800" y="292037"/>
            <a:chExt cx="8260080" cy="712279"/>
          </a:xfrm>
        </p:grpSpPr>
        <p:sp>
          <p:nvSpPr>
            <p:cNvPr id="5" name="TextBox 4"/>
            <p:cNvSpPr txBox="1"/>
            <p:nvPr/>
          </p:nvSpPr>
          <p:spPr>
            <a:xfrm>
              <a:off x="685800" y="292037"/>
              <a:ext cx="836295" cy="1981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1511"/>
                </a:lnSpc>
              </a:pPr>
              <a:r>
                <a:rPr sz="975" b="1" spc="37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04　進め方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685800" y="516636"/>
              <a:ext cx="8260080" cy="48768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3120"/>
                </a:lnSpc>
              </a:pP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12 月から関東で切り替え、</a:t>
              </a:r>
              <a:r>
                <a:rPr sz="2400" b="1">
                  <a:solidFill>
                    <a:srgbClr val="0E7C6B"/>
                  </a:solidFill>
                  <a:latin typeface="Noto Sans JP"/>
                  <a:ea typeface="Noto Sans JP"/>
                  <a:cs typeface="Noto Sans JP"/>
                </a:rPr>
                <a:t>2 月に全量を B 社</a:t>
              </a:r>
              <a:r>
                <a:rPr sz="2400" b="1">
                  <a:solidFill>
                    <a:srgbClr val="1F2124"/>
                  </a:solidFill>
                  <a:latin typeface="Noto Sans JP"/>
                  <a:ea typeface="Noto Sans JP"/>
                  <a:cs typeface="Noto Sans JP"/>
                </a:rPr>
                <a:t>へ移します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685800" y="6429566"/>
            <a:ext cx="1739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l">
              <a:lnSpc>
                <a:spcPts val="1237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※社名・数値は作例のため架空です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85800" y="1355598"/>
          <a:ext cx="7162800" cy="4959477"/>
        </p:xfrm>
        <a:graphic>
          <a:graphicData uri="http://schemas.openxmlformats.org/drawingml/2006/table">
            <a:tbl>
              <a:tblPr firstRow="0" bandRow="0">
                <a:tableStyleId>{2D5ABB26-0587-4C30-8999-92F81FD0307C}</a:tableStyleId>
              </a:tblPr>
              <a:tblGrid>
                <a:gridCol w="2171700"/>
                <a:gridCol w="3581400"/>
                <a:gridCol w="1409700"/>
              </a:tblGrid>
              <a:tr h="371475"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時期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やること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1"/>
                        </a:lnSpc>
                      </a:pPr>
                      <a:r>
                        <a:rPr sz="975" b="1">
                          <a:solidFill>
                            <a:srgbClr val="6B6F76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担当</a:t>
                      </a:r>
                    </a:p>
                  </a:txBody>
                  <a:tcPr marL="152400" marR="38100" marT="0" marB="115252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3335" cap="flat" cmpd="sng" algn="ctr">
                      <a:solidFill>
                        <a:srgbClr val="1F2124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10 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契約の条件を詰める（期間 6 か月から）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物流部・法務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13335" cap="flat" cmpd="sng" algn="ctr">
                      <a:solidFill>
                        <a:srgbClr val="1F2124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11 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倉庫の集荷の場所と時刻を決める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物流部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12 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関東の出荷を B 社へ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物流部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solidFill>
                      <a:srgbClr val="D5EEE9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1 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関西の出荷を B 社へ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物流部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9525" cap="flat" cmpd="sng" algn="ctr">
                      <a:solidFill>
                        <a:srgbClr val="E6E7E9"/>
                      </a:solidFill>
                    </a:lnB>
                    <a:noFill/>
                  </a:tcPr>
                </a:tc>
              </a:tr>
              <a:tr h="930402"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2 月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全量を切り替え、A 社との契約を終える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l">
                        <a:lnSpc>
                          <a:spcPts val="1518"/>
                        </a:lnSpc>
                      </a:pPr>
                      <a:r>
                        <a:rPr sz="1012" b="0">
                          <a:solidFill>
                            <a:srgbClr val="1F2124"/>
                          </a:solidFill>
                          <a:latin typeface="Noto Sans JP"/>
                          <a:ea typeface="Noto Sans JP"/>
                          <a:cs typeface="Noto Sans JP"/>
                        </a:rPr>
                        <a:t>物流部・購買</a:t>
                      </a:r>
                    </a:p>
                  </a:txBody>
                  <a:tcPr marL="152400" marR="38100" marT="0" marB="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9525" cap="flat" cmpd="sng" algn="ctr">
                      <a:solidFill>
                        <a:srgbClr val="E6E7E9"/>
                      </a:solidFill>
                    </a:lnT>
                    <a:lnB w="0" cap="flat" cmpd="sng" algn="ctr">
                      <a:noFill/>
                    </a:lnB>
                    <a:noFill/>
                  </a:tcPr>
                </a:tc>
              </a:tr>
            </a:tbl>
          </a:graphicData>
        </a:graphic>
      </p:graphicFrame>
      <p:grpSp>
        <p:nvGrpSpPr>
          <p:cNvPr id="9" name="項目 2"/>
          <p:cNvGrpSpPr/>
          <p:nvPr/>
        </p:nvGrpSpPr>
        <p:grpSpPr>
          <a:xfrm>
            <a:off x="7962900" y="1352550"/>
            <a:ext cx="3543300" cy="2438400"/>
            <a:chOff x="7962900" y="1352550"/>
            <a:chExt cx="3543300" cy="2438400"/>
          </a:xfrm>
        </p:grpSpPr>
        <p:sp>
          <p:nvSpPr>
            <p:cNvPr id="10" name="Rounded Rectangle 9"/>
            <p:cNvSpPr/>
            <p:nvPr/>
          </p:nvSpPr>
          <p:spPr>
            <a:xfrm>
              <a:off x="7962900" y="1352550"/>
              <a:ext cx="3543300" cy="2438400"/>
            </a:xfrm>
            <a:prstGeom prst="roundRect">
              <a:avLst>
                <a:gd name="adj" fmla="val 4687"/>
              </a:avLst>
            </a:prstGeom>
            <a:solidFill>
              <a:srgbClr val="0E7C6B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8134350" y="2171700"/>
              <a:ext cx="9906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142446" y="2196560"/>
              <a:ext cx="9744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お願いしたいこと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34350" y="2434400"/>
              <a:ext cx="33089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2F0EA"/>
                  </a:solidFill>
                  <a:latin typeface="Noto Sans JP"/>
                  <a:ea typeface="Noto Sans JP"/>
                  <a:cs typeface="Noto Sans JP"/>
                </a:rPr>
                <a:t>本日、B 社との契約を進めることをご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D2F0EA"/>
                  </a:solidFill>
                  <a:latin typeface="Noto Sans JP"/>
                  <a:ea typeface="Noto Sans JP"/>
                  <a:cs typeface="Noto Sans JP"/>
                </a:rPr>
                <a:t>承認ください</a:t>
              </a:r>
            </a:p>
          </p:txBody>
        </p:sp>
      </p:grpSp>
      <p:grpSp>
        <p:nvGrpSpPr>
          <p:cNvPr id="14" name="項目 3"/>
          <p:cNvGrpSpPr/>
          <p:nvPr/>
        </p:nvGrpSpPr>
        <p:grpSpPr>
          <a:xfrm>
            <a:off x="7962900" y="3905250"/>
            <a:ext cx="3543300" cy="2409825"/>
            <a:chOff x="7962900" y="3905250"/>
            <a:chExt cx="3543300" cy="2409825"/>
          </a:xfrm>
        </p:grpSpPr>
        <p:sp>
          <p:nvSpPr>
            <p:cNvPr id="15" name="Rounded Rectangle 14"/>
            <p:cNvSpPr/>
            <p:nvPr/>
          </p:nvSpPr>
          <p:spPr>
            <a:xfrm>
              <a:off x="7962900" y="3905250"/>
              <a:ext cx="3543300" cy="2409825"/>
            </a:xfrm>
            <a:prstGeom prst="roundRect">
              <a:avLst>
                <a:gd name="adj" fmla="val 4743"/>
              </a:avLst>
            </a:prstGeom>
            <a:solidFill>
              <a:srgbClr val="EEF8F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8134350" y="4714875"/>
              <a:ext cx="609600" cy="209550"/>
            </a:xfrm>
            <a:prstGeom prst="roundRect">
              <a:avLst>
                <a:gd name="adj" fmla="val 50000"/>
              </a:avLst>
            </a:prstGeom>
            <a:solidFill>
              <a:srgbClr val="1FA38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wrap="none"/>
            <a:lstStyle/>
            <a:p>
              <a:pPr algn="ctr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8180546" y="4739735"/>
              <a:ext cx="517208" cy="160020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ctr">
                <a:lnSpc>
                  <a:spcPts val="1220"/>
                </a:lnSpc>
              </a:pPr>
              <a:r>
                <a:rPr sz="787" b="1">
                  <a:solidFill>
                    <a:srgbClr val="FFFFFF"/>
                  </a:solidFill>
                  <a:latin typeface="Noto Sans JP"/>
                  <a:ea typeface="Noto Sans JP"/>
                  <a:cs typeface="Noto Sans JP"/>
                </a:rPr>
                <a:t>戻す基準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134350" y="4968050"/>
              <a:ext cx="3156585" cy="570071"/>
            </a:xfrm>
            <a:prstGeom prst="rect">
              <a:avLst/>
            </a:prstGeom>
            <a:noFill/>
          </p:spPr>
          <p:txBody>
            <a:bodyPr wrap="none" anchor="ctr" lIns="0" rIns="0" tIns="0" bIns="0">
              <a:noAutofit/>
            </a:bodyPr>
            <a:lstStyle/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12 月の遅配の率が 1.5% を超えた</a:t>
              </a:r>
            </a:p>
            <a:p>
              <a:pPr algn="l">
                <a:lnSpc>
                  <a:spcPts val="2208"/>
                </a:lnSpc>
              </a:pPr>
              <a:r>
                <a:rPr sz="1425" b="1">
                  <a:solidFill>
                    <a:srgbClr val="3C3F44"/>
                  </a:solidFill>
                  <a:latin typeface="Noto Sans JP"/>
                  <a:ea typeface="Noto Sans JP"/>
                  <a:cs typeface="Noto Sans JP"/>
                </a:rPr>
                <a:t>ら、関西の切り替えを止めます</a:t>
              </a:r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11290935" y="6562916"/>
            <a:ext cx="215265" cy="167640"/>
          </a:xfrm>
          <a:prstGeom prst="rect">
            <a:avLst/>
          </a:prstGeom>
          <a:noFill/>
        </p:spPr>
        <p:txBody>
          <a:bodyPr wrap="none" anchor="ctr" lIns="0" rIns="0" tIns="0" bIns="0">
            <a:noAutofit/>
          </a:bodyPr>
          <a:lstStyle/>
          <a:p>
            <a:pPr algn="r">
              <a:lnSpc>
                <a:spcPts val="1278"/>
              </a:lnSpc>
            </a:pPr>
            <a:r>
              <a:rPr sz="825" b="0">
                <a:solidFill>
                  <a:srgbClr val="A3A7AD"/>
                </a:solidFill>
                <a:latin typeface="Noto Sans JP"/>
                <a:ea typeface="Noto Sans JP"/>
                <a:cs typeface="Noto Sans JP"/>
              </a:rPr>
              <a:t>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ck">
  <a:themeElements>
    <a:clrScheme name="dec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Custom</PresentationFormat>
  <Paragraphs>0</Paragraphs>
  <Slides>0</Slides>
  <Notes>0</Notes>
  <HiddenSlides>0</HiddenSlides>
  <MMClips>0</MMClips>
  <ScaleCrop>false</ScaleCrop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2024-01-01T00:00:00Z</dcterms:created>
  <dcterms:modified xsi:type="dcterms:W3CDTF">2024-01-01T00:00:00Z</dcterms:modified>
  <cp:category/>
</cp:coreProperties>
</file>