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7"/>
    <p:sldId id="258" r:id="rId8"/>
    <p:sldId id="259" r:id="rId9"/>
    <p:sldId id="260" r:id="rId10"/>
    <p:sldId id="261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660ed3392031b0c6d7fe8a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332ab56800286ad7066bad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514350"/>
            <a:ext cx="2579751" cy="382185"/>
          </a:xfrm>
          <a:prstGeom prst="rect">
            <a:avLst/>
          </a:prstGeom>
        </p:spPr>
      </p:pic>
      <p:pic>
        <p:nvPicPr>
          <p:cNvPr id="4" name="Picture 3" descr="img-6b8ddaecbf1d0071feff927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6584" y="552450"/>
            <a:ext cx="5309616" cy="5753100"/>
          </a:xfrm>
          <a:prstGeom prst="roundRect">
            <a:avLst>
              <a:gd name="adj" fmla="val 2152"/>
            </a:avLst>
          </a:prstGeom>
        </p:spPr>
      </p:pic>
      <p:grpSp>
        <p:nvGrpSpPr>
          <p:cNvPr id="5" name="題名"/>
          <p:cNvGrpSpPr/>
          <p:nvPr/>
        </p:nvGrpSpPr>
        <p:grpSpPr>
          <a:xfrm>
            <a:off x="685800" y="1248918"/>
            <a:ext cx="5220843" cy="2212467"/>
            <a:chOff x="685800" y="1248918"/>
            <a:chExt cx="5220843" cy="2212467"/>
          </a:xfrm>
        </p:grpSpPr>
        <p:sp>
          <p:nvSpPr>
            <p:cNvPr id="6" name="TextBox 5"/>
            <p:cNvSpPr txBox="1"/>
            <p:nvPr/>
          </p:nvSpPr>
          <p:spPr>
            <a:xfrm>
              <a:off x="685800" y="1248918"/>
              <a:ext cx="2225040" cy="24384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860"/>
                </a:lnSpc>
              </a:pPr>
              <a:r>
                <a:rPr sz="1200" b="1" spc="37">
                  <a:solidFill>
                    <a:srgbClr val="2B4EE6"/>
                  </a:solidFill>
                  <a:latin typeface="Noto Sans JP"/>
                  <a:ea typeface="Noto Sans JP"/>
                  <a:cs typeface="Noto Sans JP"/>
                </a:rPr>
                <a:t>ご提案書｜在庫管理クラウド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85800" y="1599857"/>
              <a:ext cx="5220843" cy="1582598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5237"/>
                </a:lnSpc>
              </a:pPr>
              <a:r>
                <a:rPr sz="4515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棚卸しを、</a:t>
              </a:r>
            </a:p>
            <a:p>
              <a:pPr algn="l">
                <a:lnSpc>
                  <a:spcPts val="5237"/>
                </a:lnSpc>
              </a:pPr>
              <a:r>
                <a:rPr sz="4515" b="1">
                  <a:solidFill>
                    <a:srgbClr val="2B4EE6"/>
                  </a:solidFill>
                  <a:latin typeface="Noto Sans JP"/>
                  <a:ea typeface="Noto Sans JP"/>
                  <a:cs typeface="Noto Sans JP"/>
                </a:rPr>
                <a:t>月 2 日から半日に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85800" y="3156585"/>
              <a:ext cx="3467100" cy="30480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sz="1500" b="0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株式会社ハルノ精工　生産管理部 御中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54e82c797d716c9d746d61d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10088880" cy="712279"/>
            <a:chOff x="685800" y="292037"/>
            <a:chExt cx="100888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11410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2B4EE6"/>
                  </a:solidFill>
                  <a:latin typeface="Noto Sans JP"/>
                  <a:ea typeface="Noto Sans JP"/>
                  <a:cs typeface="Noto Sans JP"/>
                </a:rPr>
                <a:t>01　いまの課題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100888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紙の在庫表とエクセルの二重管理で、</a:t>
              </a:r>
              <a:r>
                <a:rPr sz="2400" b="1">
                  <a:solidFill>
                    <a:srgbClr val="2B4EE6"/>
                  </a:solidFill>
                  <a:latin typeface="Noto Sans JP"/>
                  <a:ea typeface="Noto Sans JP"/>
                  <a:cs typeface="Noto Sans JP"/>
                </a:rPr>
                <a:t>棚卸しに毎月 2 日</a:t>
              </a: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かかっています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38728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※ヒアリング（2026 年 9 月）をもとに整理。社名・数値は作例のため架空です</a:t>
            </a:r>
          </a:p>
        </p:txBody>
      </p:sp>
      <p:grpSp>
        <p:nvGrpSpPr>
          <p:cNvPr id="8" name="項目 1"/>
          <p:cNvGrpSpPr/>
          <p:nvPr/>
        </p:nvGrpSpPr>
        <p:grpSpPr>
          <a:xfrm>
            <a:off x="685800" y="1352550"/>
            <a:ext cx="10820400" cy="1981200"/>
            <a:chOff x="685800" y="1352550"/>
            <a:chExt cx="10820400" cy="1981200"/>
          </a:xfrm>
        </p:grpSpPr>
        <p:grpSp>
          <p:nvGrpSpPr>
            <p:cNvPr id="9" name="項目 1"/>
            <p:cNvGrpSpPr/>
            <p:nvPr/>
          </p:nvGrpSpPr>
          <p:grpSpPr>
            <a:xfrm>
              <a:off x="685800" y="1352550"/>
              <a:ext cx="3476625" cy="1981200"/>
              <a:chOff x="685800" y="1352550"/>
              <a:chExt cx="3476625" cy="1981200"/>
            </a:xfrm>
          </p:grpSpPr>
          <p:sp>
            <p:nvSpPr>
              <p:cNvPr id="10" name="Rounded Rectangle 9"/>
              <p:cNvSpPr/>
              <p:nvPr/>
            </p:nvSpPr>
            <p:spPr>
              <a:xfrm>
                <a:off x="685800" y="1352550"/>
                <a:ext cx="3476625" cy="1981200"/>
              </a:xfrm>
              <a:prstGeom prst="roundRect">
                <a:avLst>
                  <a:gd name="adj" fmla="val 5769"/>
                </a:avLst>
              </a:prstGeom>
              <a:solidFill>
                <a:srgbClr val="FFFFFF"/>
              </a:solidFill>
              <a:ln w="9525">
                <a:solidFill>
                  <a:srgbClr val="D2DBFA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895350" y="1647825"/>
                <a:ext cx="285750" cy="285750"/>
              </a:xfrm>
              <a:prstGeom prst="ellipse">
                <a:avLst/>
              </a:prstGeom>
              <a:solidFill>
                <a:srgbClr val="2B4EE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927735" y="1703451"/>
                <a:ext cx="2209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395"/>
                  </a:lnSpc>
                </a:pPr>
                <a:r>
                  <a:rPr sz="900" b="1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1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1276350" y="1703451"/>
                <a:ext cx="5257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900"/>
                  </a:lnSpc>
                </a:pPr>
                <a:r>
                  <a:rPr sz="9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数える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895350" y="2049018"/>
                <a:ext cx="10058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紙に書き写す</a:t>
                </a:r>
              </a:p>
            </p:txBody>
          </p:sp>
          <p:cxnSp>
            <p:nvCxnSpPr>
              <p:cNvPr id="15" name="Connector 14"/>
              <p:cNvCxnSpPr/>
              <p:nvPr/>
            </p:nvCxnSpPr>
            <p:spPr>
              <a:xfrm>
                <a:off x="895350" y="2371725"/>
                <a:ext cx="3057525" cy="0"/>
              </a:xfrm>
              <a:prstGeom prst="line">
                <a:avLst/>
              </a:prstGeom>
              <a:ln w="9525">
                <a:solidFill>
                  <a:srgbClr val="D2DBF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5"/>
              <p:cNvSpPr txBox="1"/>
              <p:nvPr/>
            </p:nvSpPr>
            <p:spPr>
              <a:xfrm>
                <a:off x="895350" y="2482787"/>
                <a:ext cx="26650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08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部品 1,800 点を 6 名で数え、紙の表に書く</a:t>
                </a:r>
              </a:p>
            </p:txBody>
          </p:sp>
          <p:sp>
            <p:nvSpPr>
              <p:cNvPr id="17" name="Rounded Rectangle 16"/>
              <p:cNvSpPr/>
              <p:nvPr/>
            </p:nvSpPr>
            <p:spPr>
              <a:xfrm>
                <a:off x="895350" y="2914650"/>
                <a:ext cx="609600" cy="209550"/>
              </a:xfrm>
              <a:prstGeom prst="roundRect">
                <a:avLst>
                  <a:gd name="adj" fmla="val 50000"/>
                </a:avLst>
              </a:prstGeom>
              <a:solidFill>
                <a:srgbClr val="DCE4FB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938689" y="2928271"/>
                <a:ext cx="522922" cy="17526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336"/>
                  </a:lnSpc>
                </a:pPr>
                <a:r>
                  <a:rPr sz="862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月 1 日</a:t>
                </a:r>
              </a:p>
            </p:txBody>
          </p:sp>
        </p:grpSp>
        <p:grpSp>
          <p:nvGrpSpPr>
            <p:cNvPr id="19" name="項目 2"/>
            <p:cNvGrpSpPr/>
            <p:nvPr/>
          </p:nvGrpSpPr>
          <p:grpSpPr>
            <a:xfrm>
              <a:off x="4352925" y="1352550"/>
              <a:ext cx="3476625" cy="1981200"/>
              <a:chOff x="4352925" y="1352550"/>
              <a:chExt cx="3476625" cy="1981200"/>
            </a:xfrm>
          </p:grpSpPr>
          <p:sp>
            <p:nvSpPr>
              <p:cNvPr id="20" name="Rounded Rectangle 19"/>
              <p:cNvSpPr/>
              <p:nvPr/>
            </p:nvSpPr>
            <p:spPr>
              <a:xfrm>
                <a:off x="4352925" y="1352550"/>
                <a:ext cx="3476625" cy="1981200"/>
              </a:xfrm>
              <a:prstGeom prst="roundRect">
                <a:avLst>
                  <a:gd name="adj" fmla="val 5769"/>
                </a:avLst>
              </a:prstGeom>
              <a:solidFill>
                <a:srgbClr val="FFFFFF"/>
              </a:solidFill>
              <a:ln w="9525">
                <a:solidFill>
                  <a:srgbClr val="D2DBFA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4562475" y="1647825"/>
                <a:ext cx="285750" cy="285750"/>
              </a:xfrm>
              <a:prstGeom prst="ellipse">
                <a:avLst/>
              </a:prstGeom>
              <a:solidFill>
                <a:srgbClr val="2B4EE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4594860" y="1703451"/>
                <a:ext cx="2209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395"/>
                  </a:lnSpc>
                </a:pPr>
                <a:r>
                  <a:rPr sz="900" b="1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2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4943475" y="1703451"/>
                <a:ext cx="5257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900"/>
                  </a:lnSpc>
                </a:pPr>
                <a:r>
                  <a:rPr sz="9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入れる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4562475" y="2049018"/>
                <a:ext cx="11582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エクセルへ転記</a:t>
                </a:r>
              </a:p>
            </p:txBody>
          </p:sp>
          <p:cxnSp>
            <p:nvCxnSpPr>
              <p:cNvPr id="25" name="Connector 24"/>
              <p:cNvCxnSpPr/>
              <p:nvPr/>
            </p:nvCxnSpPr>
            <p:spPr>
              <a:xfrm>
                <a:off x="4562475" y="2371725"/>
                <a:ext cx="3067050" cy="0"/>
              </a:xfrm>
              <a:prstGeom prst="line">
                <a:avLst/>
              </a:prstGeom>
              <a:ln w="9525">
                <a:solidFill>
                  <a:srgbClr val="D2DBF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TextBox 25"/>
              <p:cNvSpPr txBox="1"/>
              <p:nvPr/>
            </p:nvSpPr>
            <p:spPr>
              <a:xfrm>
                <a:off x="4562475" y="2482787"/>
                <a:ext cx="23602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08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紙の数字を事務所で 1 点ずつ入力する</a:t>
                </a:r>
              </a:p>
            </p:txBody>
          </p:sp>
          <p:sp>
            <p:nvSpPr>
              <p:cNvPr id="27" name="Rounded Rectangle 26"/>
              <p:cNvSpPr/>
              <p:nvPr/>
            </p:nvSpPr>
            <p:spPr>
              <a:xfrm>
                <a:off x="4562475" y="2914650"/>
                <a:ext cx="685800" cy="209550"/>
              </a:xfrm>
              <a:prstGeom prst="roundRect">
                <a:avLst>
                  <a:gd name="adj" fmla="val 50000"/>
                </a:avLst>
              </a:prstGeom>
              <a:solidFill>
                <a:srgbClr val="DCE4FB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4567714" y="2928271"/>
                <a:ext cx="675322" cy="17526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336"/>
                  </a:lnSpc>
                </a:pPr>
                <a:r>
                  <a:rPr sz="862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月 0.5 日</a:t>
                </a:r>
              </a:p>
            </p:txBody>
          </p:sp>
        </p:grpSp>
        <p:grpSp>
          <p:nvGrpSpPr>
            <p:cNvPr id="29" name="項目 3"/>
            <p:cNvGrpSpPr/>
            <p:nvPr/>
          </p:nvGrpSpPr>
          <p:grpSpPr>
            <a:xfrm>
              <a:off x="8029575" y="1352550"/>
              <a:ext cx="3476625" cy="1981200"/>
              <a:chOff x="8029575" y="1352550"/>
              <a:chExt cx="3476625" cy="1981200"/>
            </a:xfrm>
          </p:grpSpPr>
          <p:sp>
            <p:nvSpPr>
              <p:cNvPr id="30" name="Rounded Rectangle 29"/>
              <p:cNvSpPr/>
              <p:nvPr/>
            </p:nvSpPr>
            <p:spPr>
              <a:xfrm>
                <a:off x="8029575" y="1352550"/>
                <a:ext cx="3476625" cy="1981200"/>
              </a:xfrm>
              <a:prstGeom prst="roundRect">
                <a:avLst>
                  <a:gd name="adj" fmla="val 5769"/>
                </a:avLst>
              </a:prstGeom>
              <a:solidFill>
                <a:srgbClr val="FFFFFF"/>
              </a:solidFill>
              <a:ln w="9525">
                <a:solidFill>
                  <a:srgbClr val="D2DBFA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8239125" y="1647825"/>
                <a:ext cx="285750" cy="285750"/>
              </a:xfrm>
              <a:prstGeom prst="ellipse">
                <a:avLst/>
              </a:prstGeom>
              <a:solidFill>
                <a:srgbClr val="2B4EE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8271510" y="1703451"/>
                <a:ext cx="2209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395"/>
                  </a:lnSpc>
                </a:pPr>
                <a:r>
                  <a:rPr sz="900" b="1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3</a:t>
                </a: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8620125" y="1703451"/>
                <a:ext cx="5257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900"/>
                  </a:lnSpc>
                </a:pPr>
                <a:r>
                  <a:rPr sz="9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合わせる</a:t>
                </a: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8239125" y="2049018"/>
                <a:ext cx="7010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差を探す</a:t>
                </a:r>
              </a:p>
            </p:txBody>
          </p:sp>
          <p:cxnSp>
            <p:nvCxnSpPr>
              <p:cNvPr id="35" name="Connector 34"/>
              <p:cNvCxnSpPr/>
              <p:nvPr/>
            </p:nvCxnSpPr>
            <p:spPr>
              <a:xfrm>
                <a:off x="8239125" y="2371725"/>
                <a:ext cx="3057525" cy="0"/>
              </a:xfrm>
              <a:prstGeom prst="line">
                <a:avLst/>
              </a:prstGeom>
              <a:ln w="9525">
                <a:solidFill>
                  <a:srgbClr val="D2DBF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TextBox 35"/>
              <p:cNvSpPr txBox="1"/>
              <p:nvPr/>
            </p:nvSpPr>
            <p:spPr>
              <a:xfrm>
                <a:off x="8239125" y="2482787"/>
                <a:ext cx="26650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08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帳簿と合わない部品を、もう一度数えに行く</a:t>
                </a:r>
              </a:p>
            </p:txBody>
          </p:sp>
          <p:sp>
            <p:nvSpPr>
              <p:cNvPr id="37" name="Rounded Rectangle 36"/>
              <p:cNvSpPr/>
              <p:nvPr/>
            </p:nvSpPr>
            <p:spPr>
              <a:xfrm>
                <a:off x="8239125" y="2914650"/>
                <a:ext cx="685800" cy="209550"/>
              </a:xfrm>
              <a:prstGeom prst="roundRect">
                <a:avLst>
                  <a:gd name="adj" fmla="val 50000"/>
                </a:avLst>
              </a:prstGeom>
              <a:solidFill>
                <a:srgbClr val="DCE4FB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8244364" y="2928271"/>
                <a:ext cx="675322" cy="17526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336"/>
                  </a:lnSpc>
                </a:pPr>
                <a:r>
                  <a:rPr sz="862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月 0.5 日</a:t>
                </a:r>
              </a:p>
            </p:txBody>
          </p:sp>
        </p:grpSp>
      </p:grpSp>
      <p:grpSp>
        <p:nvGrpSpPr>
          <p:cNvPr id="39" name="項目 2"/>
          <p:cNvGrpSpPr/>
          <p:nvPr/>
        </p:nvGrpSpPr>
        <p:grpSpPr>
          <a:xfrm>
            <a:off x="685800" y="3627501"/>
            <a:ext cx="8669655" cy="887349"/>
            <a:chOff x="685800" y="3627501"/>
            <a:chExt cx="8669655" cy="887349"/>
          </a:xfrm>
        </p:grpSpPr>
        <p:grpSp>
          <p:nvGrpSpPr>
            <p:cNvPr id="40" name="項目 1"/>
            <p:cNvGrpSpPr/>
            <p:nvPr/>
          </p:nvGrpSpPr>
          <p:grpSpPr>
            <a:xfrm>
              <a:off x="685800" y="3627501"/>
              <a:ext cx="830580" cy="887349"/>
              <a:chOff x="685800" y="3627501"/>
              <a:chExt cx="830580" cy="887349"/>
            </a:xfrm>
          </p:grpSpPr>
          <p:sp>
            <p:nvSpPr>
              <p:cNvPr id="41" name="TextBox 40"/>
              <p:cNvSpPr txBox="1"/>
              <p:nvPr/>
            </p:nvSpPr>
            <p:spPr>
              <a:xfrm>
                <a:off x="685800" y="3627501"/>
                <a:ext cx="8305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259"/>
                  </a:lnSpc>
                </a:pPr>
                <a:r>
                  <a:rPr sz="900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毎月の棚卸し</a:t>
                </a: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685800" y="3752850"/>
                <a:ext cx="742950" cy="7620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5812"/>
                  </a:lnSpc>
                </a:pPr>
                <a:r>
                  <a:rPr sz="3750" b="1">
                    <a:solidFill>
                      <a:srgbClr val="2B4EE6"/>
                    </a:solidFill>
                    <a:latin typeface="Noto Sans JP"/>
                    <a:ea typeface="Noto Sans JP"/>
                    <a:cs typeface="Noto Sans JP"/>
                  </a:rPr>
                  <a:t>2</a:t>
                </a: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1076325" y="4123754"/>
                <a:ext cx="401955" cy="2590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976"/>
                  </a:lnSpc>
                </a:pPr>
                <a:r>
                  <a:rPr sz="1275" b="1">
                    <a:solidFill>
                      <a:srgbClr val="2B4EE6"/>
                    </a:solidFill>
                    <a:latin typeface="Noto Sans JP"/>
                    <a:ea typeface="Noto Sans JP"/>
                    <a:cs typeface="Noto Sans JP"/>
                  </a:rPr>
                  <a:t>日</a:t>
                </a:r>
              </a:p>
            </p:txBody>
          </p:sp>
        </p:grpSp>
        <p:grpSp>
          <p:nvGrpSpPr>
            <p:cNvPr id="44" name="項目 2"/>
            <p:cNvGrpSpPr/>
            <p:nvPr/>
          </p:nvGrpSpPr>
          <p:grpSpPr>
            <a:xfrm>
              <a:off x="4257675" y="3627501"/>
              <a:ext cx="1402080" cy="887349"/>
              <a:chOff x="4257675" y="3627501"/>
              <a:chExt cx="1402080" cy="887349"/>
            </a:xfrm>
          </p:grpSpPr>
          <p:cxnSp>
            <p:nvCxnSpPr>
              <p:cNvPr id="45" name="Connector 44"/>
              <p:cNvCxnSpPr/>
              <p:nvPr/>
            </p:nvCxnSpPr>
            <p:spPr>
              <a:xfrm>
                <a:off x="4257675" y="3676650"/>
                <a:ext cx="0" cy="723900"/>
              </a:xfrm>
              <a:prstGeom prst="line">
                <a:avLst/>
              </a:prstGeom>
              <a:ln w="9525">
                <a:solidFill>
                  <a:srgbClr val="D2DBF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TextBox 45"/>
              <p:cNvSpPr txBox="1"/>
              <p:nvPr/>
            </p:nvSpPr>
            <p:spPr>
              <a:xfrm>
                <a:off x="4371975" y="3627501"/>
                <a:ext cx="12877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259"/>
                  </a:lnSpc>
                </a:pPr>
                <a:r>
                  <a:rPr sz="900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6 名ぶんの作業（月）</a:t>
                </a: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4371975" y="3752850"/>
                <a:ext cx="1047750" cy="7620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5812"/>
                  </a:lnSpc>
                </a:pPr>
                <a:r>
                  <a:rPr sz="3750" b="1">
                    <a:solidFill>
                      <a:srgbClr val="2B4EE6"/>
                    </a:solidFill>
                    <a:latin typeface="Noto Sans JP"/>
                    <a:ea typeface="Noto Sans JP"/>
                    <a:cs typeface="Noto Sans JP"/>
                  </a:rPr>
                  <a:t>96</a:t>
                </a: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5086350" y="4123754"/>
                <a:ext cx="554355" cy="2590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976"/>
                  </a:lnSpc>
                </a:pPr>
                <a:r>
                  <a:rPr sz="1275" b="1">
                    <a:solidFill>
                      <a:srgbClr val="2B4EE6"/>
                    </a:solidFill>
                    <a:latin typeface="Noto Sans JP"/>
                    <a:ea typeface="Noto Sans JP"/>
                    <a:cs typeface="Noto Sans JP"/>
                  </a:rPr>
                  <a:t>時間</a:t>
                </a:r>
              </a:p>
            </p:txBody>
          </p:sp>
        </p:grpSp>
        <p:grpSp>
          <p:nvGrpSpPr>
            <p:cNvPr id="49" name="項目 3"/>
            <p:cNvGrpSpPr/>
            <p:nvPr/>
          </p:nvGrpSpPr>
          <p:grpSpPr>
            <a:xfrm>
              <a:off x="7934325" y="3627501"/>
              <a:ext cx="1421130" cy="887349"/>
              <a:chOff x="7934325" y="3627501"/>
              <a:chExt cx="1421130" cy="887349"/>
            </a:xfrm>
          </p:grpSpPr>
          <p:cxnSp>
            <p:nvCxnSpPr>
              <p:cNvPr id="50" name="Connector 49"/>
              <p:cNvCxnSpPr/>
              <p:nvPr/>
            </p:nvCxnSpPr>
            <p:spPr>
              <a:xfrm>
                <a:off x="7934325" y="3676650"/>
                <a:ext cx="0" cy="723900"/>
              </a:xfrm>
              <a:prstGeom prst="line">
                <a:avLst/>
              </a:prstGeom>
              <a:ln w="9525">
                <a:solidFill>
                  <a:srgbClr val="D2DBF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TextBox 50"/>
              <p:cNvSpPr txBox="1"/>
              <p:nvPr/>
            </p:nvSpPr>
            <p:spPr>
              <a:xfrm>
                <a:off x="8048625" y="3627501"/>
                <a:ext cx="11353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259"/>
                  </a:lnSpc>
                </a:pPr>
                <a:r>
                  <a:rPr sz="900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帳簿と合わない部品</a:t>
                </a: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8048625" y="3752850"/>
                <a:ext cx="1200150" cy="7620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5812"/>
                  </a:lnSpc>
                </a:pPr>
                <a:r>
                  <a:rPr sz="3750" b="1">
                    <a:solidFill>
                      <a:srgbClr val="2B4EE6"/>
                    </a:solidFill>
                    <a:latin typeface="Noto Sans JP"/>
                    <a:ea typeface="Noto Sans JP"/>
                    <a:cs typeface="Noto Sans JP"/>
                  </a:rPr>
                  <a:t>3.2</a:t>
                </a: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8953500" y="4123754"/>
                <a:ext cx="401955" cy="2590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976"/>
                  </a:lnSpc>
                </a:pPr>
                <a:r>
                  <a:rPr sz="1275" b="1">
                    <a:solidFill>
                      <a:srgbClr val="2B4EE6"/>
                    </a:solidFill>
                    <a:latin typeface="Noto Sans JP"/>
                    <a:ea typeface="Noto Sans JP"/>
                    <a:cs typeface="Noto Sans JP"/>
                  </a:rPr>
                  <a:t>%</a:t>
                </a:r>
              </a:p>
            </p:txBody>
          </p:sp>
        </p:grpSp>
      </p:grpSp>
      <p:grpSp>
        <p:nvGrpSpPr>
          <p:cNvPr id="54" name="項目 3"/>
          <p:cNvGrpSpPr/>
          <p:nvPr/>
        </p:nvGrpSpPr>
        <p:grpSpPr>
          <a:xfrm>
            <a:off x="685800" y="4743450"/>
            <a:ext cx="10820400" cy="1571625"/>
            <a:chOff x="685800" y="4743450"/>
            <a:chExt cx="10820400" cy="1571625"/>
          </a:xfrm>
        </p:grpSpPr>
        <p:sp>
          <p:nvSpPr>
            <p:cNvPr id="55" name="Rounded Rectangle 54"/>
            <p:cNvSpPr/>
            <p:nvPr/>
          </p:nvSpPr>
          <p:spPr>
            <a:xfrm>
              <a:off x="685800" y="4743450"/>
              <a:ext cx="10820400" cy="1571625"/>
            </a:xfrm>
            <a:prstGeom prst="roundRect">
              <a:avLst>
                <a:gd name="adj" fmla="val 7272"/>
              </a:avLst>
            </a:prstGeom>
            <a:solidFill>
              <a:srgbClr val="F1F4F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56" name="Rounded Rectangle 55"/>
            <p:cNvSpPr/>
            <p:nvPr/>
          </p:nvSpPr>
          <p:spPr>
            <a:xfrm>
              <a:off x="857250" y="5267325"/>
              <a:ext cx="609600" cy="209550"/>
            </a:xfrm>
            <a:prstGeom prst="roundRect">
              <a:avLst>
                <a:gd name="adj" fmla="val 50000"/>
              </a:avLst>
            </a:prstGeom>
            <a:solidFill>
              <a:srgbClr val="1E9FE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903446" y="5292185"/>
              <a:ext cx="517208" cy="1600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220"/>
                </a:lnSpc>
              </a:pPr>
              <a:r>
                <a:rPr sz="787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現場の声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766762" y="5520499"/>
              <a:ext cx="9343072" cy="2895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208"/>
                </a:lnSpc>
              </a:pPr>
              <a:r>
                <a:rPr sz="142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「月末の 2 日は、製造の手を止めて数えています。合わない部品を探す半日がいちばんつらい」（生産管理部）</a:t>
              </a: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54e82c797d716c9d746d61d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9326880" cy="712279"/>
            <a:chOff x="685800" y="292037"/>
            <a:chExt cx="93268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8362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2B4EE6"/>
                  </a:solidFill>
                  <a:latin typeface="Noto Sans JP"/>
                  <a:ea typeface="Noto Sans JP"/>
                  <a:cs typeface="Noto Sans JP"/>
                </a:rPr>
                <a:t>02　ご提案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93268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棚の札を</a:t>
              </a:r>
              <a:r>
                <a:rPr sz="2400" b="1">
                  <a:solidFill>
                    <a:srgbClr val="2B4EE6"/>
                  </a:solidFill>
                  <a:latin typeface="Noto Sans JP"/>
                  <a:ea typeface="Noto Sans JP"/>
                  <a:cs typeface="Noto Sans JP"/>
                </a:rPr>
                <a:t>スマホで読むだけ</a:t>
              </a: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で、数えた数がそのまま帳簿になります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1739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※社名・数値は作例のため架空です</a:t>
            </a:r>
          </a:p>
        </p:txBody>
      </p:sp>
      <p:grpSp>
        <p:nvGrpSpPr>
          <p:cNvPr id="8" name="項目 1"/>
          <p:cNvGrpSpPr/>
          <p:nvPr/>
        </p:nvGrpSpPr>
        <p:grpSpPr>
          <a:xfrm>
            <a:off x="685800" y="1390650"/>
            <a:ext cx="10829925" cy="1066800"/>
            <a:chOff x="685800" y="1390650"/>
            <a:chExt cx="10829925" cy="1066800"/>
          </a:xfrm>
        </p:grpSpPr>
        <p:grpSp>
          <p:nvGrpSpPr>
            <p:cNvPr id="9" name="項目 1"/>
            <p:cNvGrpSpPr/>
            <p:nvPr/>
          </p:nvGrpSpPr>
          <p:grpSpPr>
            <a:xfrm>
              <a:off x="685800" y="1390650"/>
              <a:ext cx="2495550" cy="1066800"/>
              <a:chOff x="685800" y="1390650"/>
              <a:chExt cx="2495550" cy="1066800"/>
            </a:xfrm>
          </p:grpSpPr>
          <p:sp>
            <p:nvSpPr>
              <p:cNvPr id="10" name="Rounded Rectangle 9"/>
              <p:cNvSpPr/>
              <p:nvPr/>
            </p:nvSpPr>
            <p:spPr>
              <a:xfrm>
                <a:off x="685800" y="1390650"/>
                <a:ext cx="2495550" cy="1066800"/>
              </a:xfrm>
              <a:prstGeom prst="roundRect">
                <a:avLst>
                  <a:gd name="adj" fmla="val 10714"/>
                </a:avLst>
              </a:prstGeom>
              <a:solidFill>
                <a:srgbClr val="F3F3F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1762125" y="1581150"/>
                <a:ext cx="342900" cy="342900"/>
              </a:xfrm>
              <a:prstGeom prst="ellipse">
                <a:avLst/>
              </a:prstGeom>
              <a:solidFill>
                <a:srgbClr val="A3A7A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738312" y="1631632"/>
                <a:ext cx="390525" cy="2286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743"/>
                  </a:lnSpc>
                </a:pPr>
                <a:r>
                  <a:rPr sz="1125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01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1114425" y="1985010"/>
                <a:ext cx="1638300" cy="3048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2025"/>
                  </a:lnSpc>
                </a:pPr>
                <a:r>
                  <a:rPr sz="1500" b="1">
                    <a:solidFill>
                      <a:srgbClr val="6B6F76"/>
                    </a:solidFill>
                    <a:latin typeface="Noto Sans JP"/>
                    <a:ea typeface="Noto Sans JP"/>
                    <a:cs typeface="Noto Sans JP"/>
                  </a:rPr>
                  <a:t>札をスマホで読む</a:t>
                </a:r>
              </a:p>
            </p:txBody>
          </p:sp>
        </p:grpSp>
        <p:sp>
          <p:nvSpPr>
            <p:cNvPr id="14" name="Freeform 13"/>
            <p:cNvSpPr/>
            <p:nvPr/>
          </p:nvSpPr>
          <p:spPr>
            <a:xfrm>
              <a:off x="3262312" y="1816227"/>
              <a:ext cx="114300" cy="209550"/>
            </a:xfrm>
            <a:custGeom>
              <a:avLst/>
              <a:gdLst/>
              <a:ahLst/>
              <a:cxnLst/>
              <a:rect l="l" t="t" r="r" b="b"/>
              <a:pathLst>
                <a:path w="114300" h="209550">
                  <a:moveTo>
                    <a:pt x="0" y="0"/>
                  </a:moveTo>
                  <a:lnTo>
                    <a:pt x="114300" y="104775"/>
                  </a:lnTo>
                  <a:lnTo>
                    <a:pt x="0" y="209550"/>
                  </a:lnTo>
                </a:path>
              </a:pathLst>
            </a:custGeom>
            <a:noFill/>
            <a:ln w="24765">
              <a:solidFill>
                <a:srgbClr val="6B6F7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grpSp>
          <p:nvGrpSpPr>
            <p:cNvPr id="15" name="項目 2"/>
            <p:cNvGrpSpPr/>
            <p:nvPr/>
          </p:nvGrpSpPr>
          <p:grpSpPr>
            <a:xfrm>
              <a:off x="3467100" y="1390650"/>
              <a:ext cx="2495550" cy="1066800"/>
              <a:chOff x="3467100" y="1390650"/>
              <a:chExt cx="2495550" cy="1066800"/>
            </a:xfrm>
          </p:grpSpPr>
          <p:sp>
            <p:nvSpPr>
              <p:cNvPr id="16" name="Rounded Rectangle 15"/>
              <p:cNvSpPr/>
              <p:nvPr/>
            </p:nvSpPr>
            <p:spPr>
              <a:xfrm>
                <a:off x="3467100" y="1390650"/>
                <a:ext cx="2495550" cy="1066800"/>
              </a:xfrm>
              <a:prstGeom prst="roundRect">
                <a:avLst>
                  <a:gd name="adj" fmla="val 10714"/>
                </a:avLst>
              </a:prstGeom>
              <a:solidFill>
                <a:srgbClr val="F3F3F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4533900" y="1581150"/>
                <a:ext cx="342900" cy="342900"/>
              </a:xfrm>
              <a:prstGeom prst="ellipse">
                <a:avLst/>
              </a:prstGeom>
              <a:solidFill>
                <a:srgbClr val="A3A7A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4510088" y="1631632"/>
                <a:ext cx="390525" cy="2286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743"/>
                  </a:lnSpc>
                </a:pPr>
                <a:r>
                  <a:rPr sz="1125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02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4114800" y="1985010"/>
                <a:ext cx="1181100" cy="3048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2025"/>
                  </a:lnSpc>
                </a:pPr>
                <a:r>
                  <a:rPr sz="1500" b="1">
                    <a:solidFill>
                      <a:srgbClr val="6B6F76"/>
                    </a:solidFill>
                    <a:latin typeface="Noto Sans JP"/>
                    <a:ea typeface="Noto Sans JP"/>
                    <a:cs typeface="Noto Sans JP"/>
                  </a:rPr>
                  <a:t>数を入れる</a:t>
                </a:r>
              </a:p>
            </p:txBody>
          </p:sp>
        </p:grpSp>
        <p:sp>
          <p:nvSpPr>
            <p:cNvPr id="20" name="Freeform 19"/>
            <p:cNvSpPr/>
            <p:nvPr/>
          </p:nvSpPr>
          <p:spPr>
            <a:xfrm>
              <a:off x="6038850" y="1816227"/>
              <a:ext cx="114300" cy="209550"/>
            </a:xfrm>
            <a:custGeom>
              <a:avLst/>
              <a:gdLst/>
              <a:ahLst/>
              <a:cxnLst/>
              <a:rect l="l" t="t" r="r" b="b"/>
              <a:pathLst>
                <a:path w="114300" h="209550">
                  <a:moveTo>
                    <a:pt x="0" y="0"/>
                  </a:moveTo>
                  <a:lnTo>
                    <a:pt x="114300" y="104775"/>
                  </a:lnTo>
                  <a:lnTo>
                    <a:pt x="0" y="209550"/>
                  </a:lnTo>
                </a:path>
              </a:pathLst>
            </a:custGeom>
            <a:noFill/>
            <a:ln w="24765">
              <a:solidFill>
                <a:srgbClr val="6B6F7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grpSp>
          <p:nvGrpSpPr>
            <p:cNvPr id="21" name="項目 3"/>
            <p:cNvGrpSpPr/>
            <p:nvPr/>
          </p:nvGrpSpPr>
          <p:grpSpPr>
            <a:xfrm>
              <a:off x="6238875" y="1390650"/>
              <a:ext cx="2495550" cy="1066800"/>
              <a:chOff x="6238875" y="1390650"/>
              <a:chExt cx="2495550" cy="1066800"/>
            </a:xfrm>
          </p:grpSpPr>
          <p:sp>
            <p:nvSpPr>
              <p:cNvPr id="22" name="Rounded Rectangle 21"/>
              <p:cNvSpPr/>
              <p:nvPr/>
            </p:nvSpPr>
            <p:spPr>
              <a:xfrm>
                <a:off x="6238875" y="1390650"/>
                <a:ext cx="2495550" cy="1066800"/>
              </a:xfrm>
              <a:prstGeom prst="roundRect">
                <a:avLst>
                  <a:gd name="adj" fmla="val 10714"/>
                </a:avLst>
              </a:prstGeom>
              <a:solidFill>
                <a:srgbClr val="F3F3F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7315200" y="1581150"/>
                <a:ext cx="342900" cy="342900"/>
              </a:xfrm>
              <a:prstGeom prst="ellipse">
                <a:avLst/>
              </a:prstGeom>
              <a:solidFill>
                <a:srgbClr val="A3A7A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7291388" y="1631632"/>
                <a:ext cx="390525" cy="2286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743"/>
                  </a:lnSpc>
                </a:pPr>
                <a:r>
                  <a:rPr sz="1125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03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6896100" y="1985010"/>
                <a:ext cx="1181100" cy="3048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2025"/>
                  </a:lnSpc>
                </a:pPr>
                <a:r>
                  <a:rPr sz="1500" b="1">
                    <a:solidFill>
                      <a:srgbClr val="6B6F76"/>
                    </a:solidFill>
                    <a:latin typeface="Noto Sans JP"/>
                    <a:ea typeface="Noto Sans JP"/>
                    <a:cs typeface="Noto Sans JP"/>
                  </a:rPr>
                  <a:t>帳簿に反映</a:t>
                </a:r>
              </a:p>
            </p:txBody>
          </p:sp>
        </p:grpSp>
        <p:sp>
          <p:nvSpPr>
            <p:cNvPr id="26" name="Freeform 25"/>
            <p:cNvSpPr/>
            <p:nvPr/>
          </p:nvSpPr>
          <p:spPr>
            <a:xfrm>
              <a:off x="8815388" y="1816227"/>
              <a:ext cx="114300" cy="209550"/>
            </a:xfrm>
            <a:custGeom>
              <a:avLst/>
              <a:gdLst/>
              <a:ahLst/>
              <a:cxnLst/>
              <a:rect l="l" t="t" r="r" b="b"/>
              <a:pathLst>
                <a:path w="114300" h="209550">
                  <a:moveTo>
                    <a:pt x="0" y="0"/>
                  </a:moveTo>
                  <a:lnTo>
                    <a:pt x="114300" y="104775"/>
                  </a:lnTo>
                  <a:lnTo>
                    <a:pt x="0" y="209550"/>
                  </a:lnTo>
                </a:path>
              </a:pathLst>
            </a:custGeom>
            <a:noFill/>
            <a:ln w="24765">
              <a:solidFill>
                <a:srgbClr val="6B6F7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grpSp>
          <p:nvGrpSpPr>
            <p:cNvPr id="27" name="項目 4"/>
            <p:cNvGrpSpPr/>
            <p:nvPr/>
          </p:nvGrpSpPr>
          <p:grpSpPr>
            <a:xfrm>
              <a:off x="9020175" y="1390650"/>
              <a:ext cx="2495550" cy="1066800"/>
              <a:chOff x="9020175" y="1390650"/>
              <a:chExt cx="2495550" cy="1066800"/>
            </a:xfrm>
          </p:grpSpPr>
          <p:sp>
            <p:nvSpPr>
              <p:cNvPr id="28" name="Rounded Rectangle 27"/>
              <p:cNvSpPr/>
              <p:nvPr/>
            </p:nvSpPr>
            <p:spPr>
              <a:xfrm>
                <a:off x="9020175" y="1390650"/>
                <a:ext cx="2495550" cy="1066800"/>
              </a:xfrm>
              <a:prstGeom prst="roundRect">
                <a:avLst>
                  <a:gd name="adj" fmla="val 10714"/>
                </a:avLst>
              </a:prstGeom>
              <a:solidFill>
                <a:srgbClr val="2B4EE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10086975" y="1581150"/>
                <a:ext cx="342900" cy="3429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0063162" y="1631632"/>
                <a:ext cx="390525" cy="2286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743"/>
                  </a:lnSpc>
                </a:pPr>
                <a:r>
                  <a:rPr sz="1125" b="1">
                    <a:solidFill>
                      <a:srgbClr val="2B4EE6"/>
                    </a:solidFill>
                    <a:latin typeface="Noto Sans JP"/>
                    <a:ea typeface="Noto Sans JP"/>
                    <a:cs typeface="Noto Sans JP"/>
                  </a:rPr>
                  <a:t>04</a:t>
                </a: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9439275" y="1985010"/>
                <a:ext cx="1638300" cy="3048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2025"/>
                  </a:lnSpc>
                </a:pPr>
                <a:r>
                  <a:rPr sz="1500" b="1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差だけを確かめる</a:t>
                </a:r>
              </a:p>
            </p:txBody>
          </p:sp>
        </p:grpSp>
      </p:grpSp>
      <p:grpSp>
        <p:nvGrpSpPr>
          <p:cNvPr id="32" name="項目 2"/>
          <p:cNvGrpSpPr/>
          <p:nvPr/>
        </p:nvGrpSpPr>
        <p:grpSpPr>
          <a:xfrm>
            <a:off x="685800" y="3295650"/>
            <a:ext cx="9342120" cy="1090232"/>
            <a:chOff x="685800" y="3295650"/>
            <a:chExt cx="9342120" cy="1090232"/>
          </a:xfrm>
        </p:grpSpPr>
        <p:grpSp>
          <p:nvGrpSpPr>
            <p:cNvPr id="33" name="項目 1"/>
            <p:cNvGrpSpPr/>
            <p:nvPr/>
          </p:nvGrpSpPr>
          <p:grpSpPr>
            <a:xfrm>
              <a:off x="685800" y="3295650"/>
              <a:ext cx="1615440" cy="1090232"/>
              <a:chOff x="685800" y="3295650"/>
              <a:chExt cx="1615440" cy="1090232"/>
            </a:xfrm>
          </p:grpSpPr>
          <p:pic>
            <p:nvPicPr>
              <p:cNvPr id="34" name="Picture 33" descr="e2c63830b9776dad35d7df33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24484" y="3437382"/>
                <a:ext cx="256032" cy="256032"/>
              </a:xfrm>
              <a:prstGeom prst="rect">
                <a:avLst/>
              </a:prstGeom>
            </p:spPr>
          </p:pic>
          <p:sp>
            <p:nvSpPr>
              <p:cNvPr id="35" name="Oval 34"/>
              <p:cNvSpPr/>
              <p:nvPr/>
            </p:nvSpPr>
            <p:spPr>
              <a:xfrm>
                <a:off x="685800" y="3295650"/>
                <a:ext cx="533400" cy="533400"/>
              </a:xfrm>
              <a:prstGeom prst="ellipse">
                <a:avLst/>
              </a:prstGeom>
              <a:solidFill>
                <a:srgbClr val="F1F4F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685800" y="3973068"/>
                <a:ext cx="16154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専用の端末は要らない</a:t>
                </a: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685800" y="4187762"/>
                <a:ext cx="15982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975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いまのスマホに入れるだけ</a:t>
                </a:r>
              </a:p>
            </p:txBody>
          </p:sp>
        </p:grpSp>
        <p:grpSp>
          <p:nvGrpSpPr>
            <p:cNvPr id="38" name="項目 2"/>
            <p:cNvGrpSpPr/>
            <p:nvPr/>
          </p:nvGrpSpPr>
          <p:grpSpPr>
            <a:xfrm>
              <a:off x="4410075" y="3295650"/>
              <a:ext cx="1903095" cy="1090232"/>
              <a:chOff x="4410075" y="3295650"/>
              <a:chExt cx="1903095" cy="1090232"/>
            </a:xfrm>
          </p:grpSpPr>
          <p:pic>
            <p:nvPicPr>
              <p:cNvPr id="39" name="Picture 38" descr="949b3b2833ecec09fd70ff12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45584" y="3437382"/>
                <a:ext cx="256032" cy="256032"/>
              </a:xfrm>
              <a:prstGeom prst="rect">
                <a:avLst/>
              </a:prstGeom>
            </p:spPr>
          </p:pic>
          <p:sp>
            <p:nvSpPr>
              <p:cNvPr id="40" name="Oval 39"/>
              <p:cNvSpPr/>
              <p:nvPr/>
            </p:nvSpPr>
            <p:spPr>
              <a:xfrm>
                <a:off x="4410075" y="3295650"/>
                <a:ext cx="533400" cy="533400"/>
              </a:xfrm>
              <a:prstGeom prst="ellipse">
                <a:avLst/>
              </a:prstGeom>
              <a:solidFill>
                <a:srgbClr val="F1F4F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4410075" y="3973068"/>
                <a:ext cx="11582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転記が無くなる</a:t>
                </a: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4410075" y="4187762"/>
                <a:ext cx="19030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975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読んだ数がその場で帳簿に入る</a:t>
                </a:r>
              </a:p>
            </p:txBody>
          </p:sp>
        </p:grpSp>
        <p:grpSp>
          <p:nvGrpSpPr>
            <p:cNvPr id="43" name="項目 3"/>
            <p:cNvGrpSpPr/>
            <p:nvPr/>
          </p:nvGrpSpPr>
          <p:grpSpPr>
            <a:xfrm>
              <a:off x="8124825" y="3295650"/>
              <a:ext cx="1903095" cy="1090232"/>
              <a:chOff x="8124825" y="3295650"/>
              <a:chExt cx="1903095" cy="1090232"/>
            </a:xfrm>
          </p:grpSpPr>
          <p:pic>
            <p:nvPicPr>
              <p:cNvPr id="44" name="Picture 43" descr="2be0c576645dca86d4c3a4a9.png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266684" y="3437382"/>
                <a:ext cx="256032" cy="256032"/>
              </a:xfrm>
              <a:prstGeom prst="rect">
                <a:avLst/>
              </a:prstGeom>
            </p:spPr>
          </p:pic>
          <p:sp>
            <p:nvSpPr>
              <p:cNvPr id="45" name="Oval 44"/>
              <p:cNvSpPr/>
              <p:nvPr/>
            </p:nvSpPr>
            <p:spPr>
              <a:xfrm>
                <a:off x="8124825" y="3295650"/>
                <a:ext cx="533400" cy="533400"/>
              </a:xfrm>
              <a:prstGeom prst="ellipse">
                <a:avLst/>
              </a:prstGeom>
              <a:solidFill>
                <a:srgbClr val="F1F4F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8124825" y="3973068"/>
                <a:ext cx="13106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差のある部品だけ</a:t>
                </a: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8124825" y="4187762"/>
                <a:ext cx="19030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975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合わない部品だけを一覧で出す</a:t>
                </a:r>
              </a:p>
            </p:txBody>
          </p:sp>
        </p:grpSp>
      </p:grpSp>
      <p:grpSp>
        <p:nvGrpSpPr>
          <p:cNvPr id="48" name="項目 3"/>
          <p:cNvGrpSpPr/>
          <p:nvPr/>
        </p:nvGrpSpPr>
        <p:grpSpPr>
          <a:xfrm>
            <a:off x="685800" y="4743450"/>
            <a:ext cx="10820400" cy="1571625"/>
            <a:chOff x="685800" y="4743450"/>
            <a:chExt cx="10820400" cy="1571625"/>
          </a:xfrm>
        </p:grpSpPr>
        <p:sp>
          <p:nvSpPr>
            <p:cNvPr id="49" name="Rounded Rectangle 48"/>
            <p:cNvSpPr/>
            <p:nvPr/>
          </p:nvSpPr>
          <p:spPr>
            <a:xfrm>
              <a:off x="685800" y="4743450"/>
              <a:ext cx="10820400" cy="1571625"/>
            </a:xfrm>
            <a:prstGeom prst="roundRect">
              <a:avLst>
                <a:gd name="adj" fmla="val 7272"/>
              </a:avLst>
            </a:prstGeom>
            <a:solidFill>
              <a:srgbClr val="F1F4F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857250" y="5267325"/>
              <a:ext cx="1219200" cy="209550"/>
            </a:xfrm>
            <a:prstGeom prst="roundRect">
              <a:avLst>
                <a:gd name="adj" fmla="val 50000"/>
              </a:avLst>
            </a:prstGeom>
            <a:solidFill>
              <a:srgbClr val="1E9FE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903446" y="5292185"/>
              <a:ext cx="1126808" cy="1600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220"/>
                </a:lnSpc>
              </a:pPr>
              <a:r>
                <a:rPr sz="787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いまのまま使えるもの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857250" y="5520499"/>
              <a:ext cx="8490585" cy="2895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208"/>
                </a:lnSpc>
              </a:pPr>
              <a:r>
                <a:rPr sz="142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棚の札のバーコード、部品の番号、エクセルの部品の一覧。はじめに一度読み込むだけで始められます</a:t>
              </a: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54e82c797d716c9d746d61d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7345680" cy="712279"/>
            <a:chOff x="685800" y="292037"/>
            <a:chExt cx="73456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9886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2B4EE6"/>
                  </a:solidFill>
                  <a:latin typeface="Noto Sans JP"/>
                  <a:ea typeface="Noto Sans JP"/>
                  <a:cs typeface="Noto Sans JP"/>
                </a:rPr>
                <a:t>03　導入効果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73456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棚卸しの作業は月 96 時間から </a:t>
              </a:r>
              <a:r>
                <a:rPr sz="2400" b="1">
                  <a:solidFill>
                    <a:srgbClr val="2B4EE6"/>
                  </a:solidFill>
                  <a:latin typeface="Noto Sans JP"/>
                  <a:ea typeface="Noto Sans JP"/>
                  <a:cs typeface="Noto Sans JP"/>
                </a:rPr>
                <a:t>12 時間</a:t>
              </a: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に減ります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37204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※同じ規模の工場での試算。金額は税別。社名・数値は作例のため架空です</a:t>
            </a:r>
          </a:p>
        </p:txBody>
      </p:sp>
      <p:grpSp>
        <p:nvGrpSpPr>
          <p:cNvPr id="8" name="項目 1"/>
          <p:cNvGrpSpPr/>
          <p:nvPr/>
        </p:nvGrpSpPr>
        <p:grpSpPr>
          <a:xfrm>
            <a:off x="685800" y="1493901"/>
            <a:ext cx="10820400" cy="2431542"/>
            <a:chOff x="685800" y="1493901"/>
            <a:chExt cx="10820400" cy="2431542"/>
          </a:xfrm>
        </p:grpSpPr>
        <p:sp>
          <p:nvSpPr>
            <p:cNvPr id="9" name="TextBox 8"/>
            <p:cNvSpPr txBox="1"/>
            <p:nvPr/>
          </p:nvSpPr>
          <p:spPr>
            <a:xfrm>
              <a:off x="5532120" y="1493901"/>
              <a:ext cx="525780" cy="1828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r">
                <a:lnSpc>
                  <a:spcPts val="1395"/>
                </a:lnSpc>
              </a:pPr>
              <a:r>
                <a:rPr sz="900" b="1">
                  <a:solidFill>
                    <a:srgbClr val="848587"/>
                  </a:solidFill>
                  <a:latin typeface="Noto Sans JP"/>
                  <a:ea typeface="Noto Sans JP"/>
                  <a:cs typeface="Noto Sans JP"/>
                </a:rPr>
                <a:t>導入前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705600" y="1493901"/>
              <a:ext cx="525780" cy="1828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395"/>
                </a:lnSpc>
              </a:pPr>
              <a:r>
                <a:rPr sz="900" b="1">
                  <a:solidFill>
                    <a:srgbClr val="2B4EE6"/>
                  </a:solidFill>
                  <a:latin typeface="Noto Sans JP"/>
                  <a:ea typeface="Noto Sans JP"/>
                  <a:cs typeface="Noto Sans JP"/>
                </a:rPr>
                <a:t>導入後</a:t>
              </a:r>
            </a:p>
          </p:txBody>
        </p:sp>
        <p:grpSp>
          <p:nvGrpSpPr>
            <p:cNvPr id="11" name="項目 1"/>
            <p:cNvGrpSpPr/>
            <p:nvPr/>
          </p:nvGrpSpPr>
          <p:grpSpPr>
            <a:xfrm>
              <a:off x="685800" y="1733550"/>
              <a:ext cx="10820400" cy="648843"/>
              <a:chOff x="685800" y="1733550"/>
              <a:chExt cx="10820400" cy="648843"/>
            </a:xfrm>
          </p:grpSpPr>
          <p:cxnSp>
            <p:nvCxnSpPr>
              <p:cNvPr id="12" name="Connector 11"/>
              <p:cNvCxnSpPr/>
              <p:nvPr/>
            </p:nvCxnSpPr>
            <p:spPr>
              <a:xfrm>
                <a:off x="685800" y="1733550"/>
                <a:ext cx="10820400" cy="0"/>
              </a:xfrm>
              <a:prstGeom prst="line">
                <a:avLst/>
              </a:prstGeom>
              <a:ln w="9525">
                <a:solidFill>
                  <a:srgbClr val="D2DBF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3" name="Picture 12" descr="8de2b160f98dfcd398127564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5800" y="1978533"/>
                <a:ext cx="285750" cy="285750"/>
              </a:xfrm>
              <a:prstGeom prst="rect">
                <a:avLst/>
              </a:prstGeom>
            </p:spPr>
          </p:pic>
          <p:sp>
            <p:nvSpPr>
              <p:cNvPr id="14" name="TextBox 13"/>
              <p:cNvSpPr txBox="1"/>
              <p:nvPr/>
            </p:nvSpPr>
            <p:spPr>
              <a:xfrm>
                <a:off x="1066800" y="2007070"/>
                <a:ext cx="993267" cy="210312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45"/>
                  </a:lnSpc>
                </a:pPr>
                <a:r>
                  <a:rPr sz="1035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毎月の棚卸し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5802630" y="1978914"/>
                <a:ext cx="255270" cy="2743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r">
                  <a:lnSpc>
                    <a:spcPts val="2092"/>
                  </a:lnSpc>
                </a:pPr>
                <a:r>
                  <a:rPr sz="1350" b="1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2</a:t>
                </a:r>
              </a:p>
            </p:txBody>
          </p:sp>
          <p:sp>
            <p:nvSpPr>
              <p:cNvPr id="16" name="Freeform 15"/>
              <p:cNvSpPr/>
              <p:nvPr/>
            </p:nvSpPr>
            <p:spPr>
              <a:xfrm>
                <a:off x="6172200" y="2073783"/>
                <a:ext cx="41910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95250">
                    <a:moveTo>
                      <a:pt x="0" y="47625"/>
                    </a:moveTo>
                    <a:lnTo>
                      <a:pt x="419100" y="47625"/>
                    </a:lnTo>
                    <a:moveTo>
                      <a:pt x="352425" y="0"/>
                    </a:moveTo>
                    <a:lnTo>
                      <a:pt x="419100" y="47625"/>
                    </a:lnTo>
                    <a:lnTo>
                      <a:pt x="352425" y="95250"/>
                    </a:lnTo>
                  </a:path>
                </a:pathLst>
              </a:custGeom>
              <a:noFill/>
              <a:ln w="15240">
                <a:solidFill>
                  <a:srgbClr val="848587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6705600" y="1833753"/>
                <a:ext cx="815340" cy="5486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4185"/>
                  </a:lnSpc>
                </a:pPr>
                <a:r>
                  <a:rPr sz="2700" b="1">
                    <a:solidFill>
                      <a:srgbClr val="2B4EE6"/>
                    </a:solidFill>
                    <a:latin typeface="Noto Sans JP"/>
                    <a:ea typeface="Noto Sans JP"/>
                    <a:cs typeface="Noto Sans JP"/>
                  </a:rPr>
                  <a:t>0.5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362825" y="2068434"/>
                <a:ext cx="238811" cy="230429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757"/>
                  </a:lnSpc>
                </a:pPr>
                <a:r>
                  <a:rPr sz="1134" b="1">
                    <a:solidFill>
                      <a:srgbClr val="2B4EE6"/>
                    </a:solidFill>
                    <a:latin typeface="Noto Sans JP"/>
                    <a:ea typeface="Noto Sans JP"/>
                    <a:cs typeface="Noto Sans JP"/>
                  </a:rPr>
                  <a:t>日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10980420" y="2027301"/>
                <a:ext cx="5257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r">
                  <a:lnSpc>
                    <a:spcPts val="1395"/>
                  </a:lnSpc>
                </a:pPr>
                <a:r>
                  <a:rPr sz="900" b="1">
                    <a:solidFill>
                      <a:srgbClr val="2B4EE6"/>
                    </a:solidFill>
                    <a:latin typeface="Noto Sans JP"/>
                    <a:ea typeface="Noto Sans JP"/>
                    <a:cs typeface="Noto Sans JP"/>
                  </a:rPr>
                  <a:t>▲ 75%</a:t>
                </a:r>
              </a:p>
            </p:txBody>
          </p:sp>
        </p:grpSp>
        <p:grpSp>
          <p:nvGrpSpPr>
            <p:cNvPr id="20" name="項目 2"/>
            <p:cNvGrpSpPr/>
            <p:nvPr/>
          </p:nvGrpSpPr>
          <p:grpSpPr>
            <a:xfrm>
              <a:off x="685800" y="2505075"/>
              <a:ext cx="10820400" cy="648843"/>
              <a:chOff x="685800" y="2505075"/>
              <a:chExt cx="10820400" cy="648843"/>
            </a:xfrm>
          </p:grpSpPr>
          <p:cxnSp>
            <p:nvCxnSpPr>
              <p:cNvPr id="21" name="Connector 20"/>
              <p:cNvCxnSpPr/>
              <p:nvPr/>
            </p:nvCxnSpPr>
            <p:spPr>
              <a:xfrm>
                <a:off x="685800" y="2505075"/>
                <a:ext cx="10820400" cy="0"/>
              </a:xfrm>
              <a:prstGeom prst="line">
                <a:avLst/>
              </a:prstGeom>
              <a:ln w="9525">
                <a:solidFill>
                  <a:srgbClr val="D2DBF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2" name="Picture 21" descr="7c70ea3f30cc2b80f72f8c19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5800" y="2750058"/>
                <a:ext cx="285750" cy="285750"/>
              </a:xfrm>
              <a:prstGeom prst="rect">
                <a:avLst/>
              </a:prstGeom>
            </p:spPr>
          </p:pic>
          <p:sp>
            <p:nvSpPr>
              <p:cNvPr id="23" name="TextBox 22"/>
              <p:cNvSpPr txBox="1"/>
              <p:nvPr/>
            </p:nvSpPr>
            <p:spPr>
              <a:xfrm>
                <a:off x="1066800" y="2778595"/>
                <a:ext cx="1145667" cy="210312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45"/>
                  </a:lnSpc>
                </a:pPr>
                <a:r>
                  <a:rPr sz="1035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作業の時間（月）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5650230" y="2750439"/>
                <a:ext cx="407670" cy="2743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r">
                  <a:lnSpc>
                    <a:spcPts val="2092"/>
                  </a:lnSpc>
                </a:pPr>
                <a:r>
                  <a:rPr sz="1350" b="1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96</a:t>
                </a:r>
              </a:p>
            </p:txBody>
          </p:sp>
          <p:sp>
            <p:nvSpPr>
              <p:cNvPr id="25" name="Freeform 24"/>
              <p:cNvSpPr/>
              <p:nvPr/>
            </p:nvSpPr>
            <p:spPr>
              <a:xfrm>
                <a:off x="6172200" y="2845308"/>
                <a:ext cx="41910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95250">
                    <a:moveTo>
                      <a:pt x="0" y="47625"/>
                    </a:moveTo>
                    <a:lnTo>
                      <a:pt x="419100" y="47625"/>
                    </a:lnTo>
                    <a:moveTo>
                      <a:pt x="352425" y="0"/>
                    </a:moveTo>
                    <a:lnTo>
                      <a:pt x="419100" y="47625"/>
                    </a:lnTo>
                    <a:lnTo>
                      <a:pt x="352425" y="95250"/>
                    </a:lnTo>
                  </a:path>
                </a:pathLst>
              </a:custGeom>
              <a:noFill/>
              <a:ln w="15240">
                <a:solidFill>
                  <a:srgbClr val="848587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6705600" y="2605278"/>
                <a:ext cx="815340" cy="5486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4185"/>
                  </a:lnSpc>
                </a:pPr>
                <a:r>
                  <a:rPr sz="2700" b="1">
                    <a:solidFill>
                      <a:srgbClr val="2B4EE6"/>
                    </a:solidFill>
                    <a:latin typeface="Noto Sans JP"/>
                    <a:ea typeface="Noto Sans JP"/>
                    <a:cs typeface="Noto Sans JP"/>
                  </a:rPr>
                  <a:t>12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229475" y="2839959"/>
                <a:ext cx="391211" cy="230429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757"/>
                  </a:lnSpc>
                </a:pPr>
                <a:r>
                  <a:rPr sz="1134" b="1">
                    <a:solidFill>
                      <a:srgbClr val="2B4EE6"/>
                    </a:solidFill>
                    <a:latin typeface="Noto Sans JP"/>
                    <a:ea typeface="Noto Sans JP"/>
                    <a:cs typeface="Noto Sans JP"/>
                  </a:rPr>
                  <a:t>時間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0980420" y="2798826"/>
                <a:ext cx="5257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r">
                  <a:lnSpc>
                    <a:spcPts val="1395"/>
                  </a:lnSpc>
                </a:pPr>
                <a:r>
                  <a:rPr sz="900" b="1">
                    <a:solidFill>
                      <a:srgbClr val="2B4EE6"/>
                    </a:solidFill>
                    <a:latin typeface="Noto Sans JP"/>
                    <a:ea typeface="Noto Sans JP"/>
                    <a:cs typeface="Noto Sans JP"/>
                  </a:rPr>
                  <a:t>▲ 88%</a:t>
                </a:r>
              </a:p>
            </p:txBody>
          </p:sp>
        </p:grpSp>
        <p:grpSp>
          <p:nvGrpSpPr>
            <p:cNvPr id="29" name="項目 3"/>
            <p:cNvGrpSpPr/>
            <p:nvPr/>
          </p:nvGrpSpPr>
          <p:grpSpPr>
            <a:xfrm>
              <a:off x="685800" y="3276600"/>
              <a:ext cx="10820400" cy="648843"/>
              <a:chOff x="685800" y="3276600"/>
              <a:chExt cx="10820400" cy="648843"/>
            </a:xfrm>
          </p:grpSpPr>
          <p:cxnSp>
            <p:nvCxnSpPr>
              <p:cNvPr id="30" name="Connector 29"/>
              <p:cNvCxnSpPr/>
              <p:nvPr/>
            </p:nvCxnSpPr>
            <p:spPr>
              <a:xfrm>
                <a:off x="685800" y="3276600"/>
                <a:ext cx="10820400" cy="0"/>
              </a:xfrm>
              <a:prstGeom prst="line">
                <a:avLst/>
              </a:prstGeom>
              <a:ln w="9525">
                <a:solidFill>
                  <a:srgbClr val="D2DBF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1" name="Picture 30" descr="650737e963b0fd64d0401104.png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85800" y="3521583"/>
                <a:ext cx="285750" cy="285750"/>
              </a:xfrm>
              <a:prstGeom prst="rect">
                <a:avLst/>
              </a:prstGeom>
            </p:spPr>
          </p:pic>
          <p:sp>
            <p:nvSpPr>
              <p:cNvPr id="32" name="TextBox 31"/>
              <p:cNvSpPr txBox="1"/>
              <p:nvPr/>
            </p:nvSpPr>
            <p:spPr>
              <a:xfrm>
                <a:off x="1066800" y="3550120"/>
                <a:ext cx="1298067" cy="210312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45"/>
                  </a:lnSpc>
                </a:pPr>
                <a:r>
                  <a:rPr sz="1035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帳簿と合わない部品</a:t>
                </a: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5650230" y="3521964"/>
                <a:ext cx="407670" cy="2743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r">
                  <a:lnSpc>
                    <a:spcPts val="2092"/>
                  </a:lnSpc>
                </a:pPr>
                <a:r>
                  <a:rPr sz="1350" b="1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3.2</a:t>
                </a:r>
              </a:p>
            </p:txBody>
          </p:sp>
          <p:sp>
            <p:nvSpPr>
              <p:cNvPr id="34" name="Freeform 33"/>
              <p:cNvSpPr/>
              <p:nvPr/>
            </p:nvSpPr>
            <p:spPr>
              <a:xfrm>
                <a:off x="6172200" y="3616833"/>
                <a:ext cx="41910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95250">
                    <a:moveTo>
                      <a:pt x="0" y="47625"/>
                    </a:moveTo>
                    <a:lnTo>
                      <a:pt x="419100" y="47625"/>
                    </a:lnTo>
                    <a:moveTo>
                      <a:pt x="352425" y="0"/>
                    </a:moveTo>
                    <a:lnTo>
                      <a:pt x="419100" y="47625"/>
                    </a:lnTo>
                    <a:lnTo>
                      <a:pt x="352425" y="95250"/>
                    </a:lnTo>
                  </a:path>
                </a:pathLst>
              </a:custGeom>
              <a:noFill/>
              <a:ln w="15240">
                <a:solidFill>
                  <a:srgbClr val="848587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6705600" y="3376803"/>
                <a:ext cx="815340" cy="5486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4185"/>
                  </a:lnSpc>
                </a:pPr>
                <a:r>
                  <a:rPr sz="2700" b="1">
                    <a:solidFill>
                      <a:srgbClr val="2B4EE6"/>
                    </a:solidFill>
                    <a:latin typeface="Noto Sans JP"/>
                    <a:ea typeface="Noto Sans JP"/>
                    <a:cs typeface="Noto Sans JP"/>
                  </a:rPr>
                  <a:t>0.4</a:t>
                </a: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7362825" y="3611484"/>
                <a:ext cx="238811" cy="230429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757"/>
                  </a:lnSpc>
                </a:pPr>
                <a:r>
                  <a:rPr sz="1134" b="1">
                    <a:solidFill>
                      <a:srgbClr val="2B4EE6"/>
                    </a:solidFill>
                    <a:latin typeface="Noto Sans JP"/>
                    <a:ea typeface="Noto Sans JP"/>
                    <a:cs typeface="Noto Sans JP"/>
                  </a:rPr>
                  <a:t>%</a:t>
                </a: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10980420" y="3570351"/>
                <a:ext cx="5257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r">
                  <a:lnSpc>
                    <a:spcPts val="1395"/>
                  </a:lnSpc>
                </a:pPr>
                <a:r>
                  <a:rPr sz="900" b="1">
                    <a:solidFill>
                      <a:srgbClr val="2B4EE6"/>
                    </a:solidFill>
                    <a:latin typeface="Noto Sans JP"/>
                    <a:ea typeface="Noto Sans JP"/>
                    <a:cs typeface="Noto Sans JP"/>
                  </a:rPr>
                  <a:t>▲ 88%</a:t>
                </a:r>
              </a:p>
            </p:txBody>
          </p:sp>
        </p:grpSp>
      </p:grpSp>
      <p:grpSp>
        <p:nvGrpSpPr>
          <p:cNvPr id="38" name="項目 2"/>
          <p:cNvGrpSpPr/>
          <p:nvPr/>
        </p:nvGrpSpPr>
        <p:grpSpPr>
          <a:xfrm>
            <a:off x="685800" y="4324350"/>
            <a:ext cx="10820400" cy="1990725"/>
            <a:chOff x="685800" y="4324350"/>
            <a:chExt cx="10820400" cy="1990725"/>
          </a:xfrm>
        </p:grpSpPr>
        <p:sp>
          <p:nvSpPr>
            <p:cNvPr id="39" name="Rounded Rectangle 38"/>
            <p:cNvSpPr/>
            <p:nvPr/>
          </p:nvSpPr>
          <p:spPr>
            <a:xfrm>
              <a:off x="685800" y="4324350"/>
              <a:ext cx="10820400" cy="1990725"/>
            </a:xfrm>
            <a:prstGeom prst="roundRect">
              <a:avLst>
                <a:gd name="adj" fmla="val 5741"/>
              </a:avLst>
            </a:prstGeom>
            <a:solidFill>
              <a:srgbClr val="F1F4F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857250" y="5057775"/>
              <a:ext cx="381000" cy="209550"/>
            </a:xfrm>
            <a:prstGeom prst="roundRect">
              <a:avLst>
                <a:gd name="adj" fmla="val 50000"/>
              </a:avLst>
            </a:prstGeom>
            <a:solidFill>
              <a:srgbClr val="1E9FE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65346" y="5082635"/>
              <a:ext cx="364808" cy="1600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220"/>
                </a:lnSpc>
              </a:pPr>
              <a:r>
                <a:rPr sz="787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試算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57250" y="5310949"/>
              <a:ext cx="6814185" cy="2895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208"/>
                </a:lnSpc>
              </a:pPr>
              <a:r>
                <a:rPr sz="142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減る作業 84 時間 × 2,500 円 ＝ 月 21 万円。利用料の 3.5 倍を取り戻せます</a:t>
              </a: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54e82c797d716c9d746d61d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8412480" cy="712279"/>
            <a:chOff x="685800" y="292037"/>
            <a:chExt cx="84124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6838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2B4EE6"/>
                  </a:solidFill>
                  <a:latin typeface="Noto Sans JP"/>
                  <a:ea typeface="Noto Sans JP"/>
                  <a:cs typeface="Noto Sans JP"/>
                </a:rPr>
                <a:t>04　料金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84124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部品 2,000 点までは</a:t>
              </a:r>
              <a:r>
                <a:rPr sz="2400" b="1">
                  <a:solidFill>
                    <a:srgbClr val="2B4EE6"/>
                  </a:solidFill>
                  <a:latin typeface="Noto Sans JP"/>
                  <a:ea typeface="Noto Sans JP"/>
                  <a:cs typeface="Noto Sans JP"/>
                </a:rPr>
                <a:t>月 6 万円</a:t>
              </a: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。最初の 2 か月は無料です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23488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※金額は税別。社名・数値は作例のため架空です</a:t>
            </a:r>
          </a:p>
        </p:txBody>
      </p:sp>
      <p:grpSp>
        <p:nvGrpSpPr>
          <p:cNvPr id="8" name="項目 1"/>
          <p:cNvGrpSpPr/>
          <p:nvPr/>
        </p:nvGrpSpPr>
        <p:grpSpPr>
          <a:xfrm>
            <a:off x="685800" y="1247775"/>
            <a:ext cx="10828972" cy="5067300"/>
            <a:chOff x="685800" y="1247775"/>
            <a:chExt cx="10828972" cy="5067300"/>
          </a:xfrm>
        </p:grpSpPr>
        <p:grpSp>
          <p:nvGrpSpPr>
            <p:cNvPr id="9" name="項目 1"/>
            <p:cNvGrpSpPr/>
            <p:nvPr/>
          </p:nvGrpSpPr>
          <p:grpSpPr>
            <a:xfrm>
              <a:off x="685800" y="1562100"/>
              <a:ext cx="3533775" cy="4752975"/>
              <a:chOff x="685800" y="1562100"/>
              <a:chExt cx="3533775" cy="4752975"/>
            </a:xfrm>
          </p:grpSpPr>
          <p:sp>
            <p:nvSpPr>
              <p:cNvPr id="10" name="Rounded Rectangle 9"/>
              <p:cNvSpPr/>
              <p:nvPr/>
            </p:nvSpPr>
            <p:spPr>
              <a:xfrm>
                <a:off x="685800" y="1562100"/>
                <a:ext cx="3533775" cy="4752975"/>
              </a:xfrm>
              <a:prstGeom prst="roundRect">
                <a:avLst>
                  <a:gd name="adj" fmla="val 3234"/>
                </a:avLst>
              </a:prstGeom>
              <a:solidFill>
                <a:srgbClr val="FFFFFF"/>
              </a:solidFill>
              <a:ln w="9525">
                <a:solidFill>
                  <a:srgbClr val="D2DBFA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1" name="Rounded Rectangle 10"/>
              <p:cNvSpPr/>
              <p:nvPr/>
            </p:nvSpPr>
            <p:spPr>
              <a:xfrm>
                <a:off x="685800" y="1562100"/>
                <a:ext cx="3533775" cy="1419225"/>
              </a:xfrm>
              <a:prstGeom prst="roundRect">
                <a:avLst>
                  <a:gd name="adj" fmla="val 8053"/>
                </a:avLst>
              </a:prstGeom>
              <a:solidFill>
                <a:srgbClr val="F3F3F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685800" y="2876550"/>
                <a:ext cx="3533775" cy="114300"/>
              </a:xfrm>
              <a:prstGeom prst="rect">
                <a:avLst/>
              </a:prstGeom>
              <a:solidFill>
                <a:srgbClr val="F3F3F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876300" y="1715643"/>
                <a:ext cx="5486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ライト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876300" y="1928146"/>
                <a:ext cx="1132522" cy="17526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207"/>
                  </a:lnSpc>
                </a:pPr>
                <a:r>
                  <a:rPr sz="862" b="0">
                    <a:solidFill>
                      <a:srgbClr val="A3A7AD"/>
                    </a:solidFill>
                    <a:latin typeface="Noto Sans JP"/>
                    <a:ea typeface="Noto Sans JP"/>
                    <a:cs typeface="Noto Sans JP"/>
                  </a:rPr>
                  <a:t>1 拠点・小さな倉庫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876300" y="2093595"/>
                <a:ext cx="1447800" cy="6096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3000"/>
                  </a:lnSpc>
                </a:pPr>
                <a:r>
                  <a:rPr sz="3000" b="1">
                    <a:solidFill>
                      <a:srgbClr val="2B4EE6"/>
                    </a:solidFill>
                    <a:latin typeface="Noto Sans JP"/>
                    <a:ea typeface="Noto Sans JP"/>
                    <a:cs typeface="Noto Sans JP"/>
                  </a:rPr>
                  <a:t>3 万円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2095500" y="2408301"/>
                <a:ext cx="3733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900"/>
                  </a:lnSpc>
                </a:pPr>
                <a:r>
                  <a:rPr sz="900" b="0">
                    <a:solidFill>
                      <a:srgbClr val="A3A7AD"/>
                    </a:solidFill>
                    <a:latin typeface="Noto Sans JP"/>
                    <a:ea typeface="Noto Sans JP"/>
                    <a:cs typeface="Noto Sans JP"/>
                  </a:rPr>
                  <a:t>／月</a:t>
                </a:r>
              </a:p>
            </p:txBody>
          </p:sp>
          <p:cxnSp>
            <p:nvCxnSpPr>
              <p:cNvPr id="17" name="Connector 16"/>
              <p:cNvCxnSpPr/>
              <p:nvPr/>
            </p:nvCxnSpPr>
            <p:spPr>
              <a:xfrm>
                <a:off x="876300" y="2990850"/>
                <a:ext cx="3152775" cy="0"/>
              </a:xfrm>
              <a:prstGeom prst="line">
                <a:avLst/>
              </a:prstGeom>
              <a:ln w="9525">
                <a:solidFill>
                  <a:srgbClr val="E6E7E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17"/>
              <p:cNvSpPr txBox="1"/>
              <p:nvPr/>
            </p:nvSpPr>
            <p:spPr>
              <a:xfrm>
                <a:off x="876300" y="3111437"/>
                <a:ext cx="8362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16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部品の点数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3648075" y="3118771"/>
                <a:ext cx="522922" cy="17526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035"/>
                  </a:lnSpc>
                </a:pPr>
                <a:r>
                  <a:rPr sz="862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500 点</a:t>
                </a:r>
              </a:p>
            </p:txBody>
          </p:sp>
          <p:cxnSp>
            <p:nvCxnSpPr>
              <p:cNvPr id="20" name="Connector 19"/>
              <p:cNvCxnSpPr/>
              <p:nvPr/>
            </p:nvCxnSpPr>
            <p:spPr>
              <a:xfrm>
                <a:off x="876300" y="3448050"/>
                <a:ext cx="3152775" cy="0"/>
              </a:xfrm>
              <a:prstGeom prst="line">
                <a:avLst/>
              </a:prstGeom>
              <a:ln w="9525">
                <a:solidFill>
                  <a:srgbClr val="E6E7E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xtBox 20"/>
              <p:cNvSpPr txBox="1"/>
              <p:nvPr/>
            </p:nvSpPr>
            <p:spPr>
              <a:xfrm>
                <a:off x="876300" y="3568637"/>
                <a:ext cx="8362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16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使える人数</a:t>
                </a: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3800475" y="3575971"/>
                <a:ext cx="370522" cy="17526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035"/>
                  </a:lnSpc>
                </a:pPr>
                <a:r>
                  <a:rPr sz="862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3 名</a:t>
                </a:r>
              </a:p>
            </p:txBody>
          </p:sp>
          <p:cxnSp>
            <p:nvCxnSpPr>
              <p:cNvPr id="23" name="Connector 22"/>
              <p:cNvCxnSpPr/>
              <p:nvPr/>
            </p:nvCxnSpPr>
            <p:spPr>
              <a:xfrm>
                <a:off x="876300" y="3905250"/>
                <a:ext cx="3152775" cy="0"/>
              </a:xfrm>
              <a:prstGeom prst="line">
                <a:avLst/>
              </a:prstGeom>
              <a:ln w="9525">
                <a:solidFill>
                  <a:srgbClr val="E6E7E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Box 23"/>
              <p:cNvSpPr txBox="1"/>
              <p:nvPr/>
            </p:nvSpPr>
            <p:spPr>
              <a:xfrm>
                <a:off x="876300" y="4025837"/>
                <a:ext cx="6838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16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差の一覧</a:t>
                </a:r>
              </a:p>
            </p:txBody>
          </p:sp>
          <p:sp>
            <p:nvSpPr>
              <p:cNvPr id="25" name="Freeform 24"/>
              <p:cNvSpPr/>
              <p:nvPr/>
            </p:nvSpPr>
            <p:spPr>
              <a:xfrm>
                <a:off x="3873500" y="4077938"/>
                <a:ext cx="152400" cy="106680"/>
              </a:xfrm>
              <a:custGeom>
                <a:avLst/>
                <a:gdLst/>
                <a:ahLst/>
                <a:cxnLst/>
                <a:rect l="l" t="t" r="r" b="b"/>
                <a:pathLst>
                  <a:path w="152400" h="106680">
                    <a:moveTo>
                      <a:pt x="0" y="54864"/>
                    </a:moveTo>
                    <a:lnTo>
                      <a:pt x="54864" y="106680"/>
                    </a:lnTo>
                    <a:lnTo>
                      <a:pt x="152400" y="0"/>
                    </a:lnTo>
                  </a:path>
                </a:pathLst>
              </a:custGeom>
              <a:noFill/>
              <a:ln w="24384">
                <a:solidFill>
                  <a:srgbClr val="2B4EE6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cxnSp>
            <p:nvCxnSpPr>
              <p:cNvPr id="26" name="Connector 25"/>
              <p:cNvCxnSpPr/>
              <p:nvPr/>
            </p:nvCxnSpPr>
            <p:spPr>
              <a:xfrm>
                <a:off x="876300" y="4362450"/>
                <a:ext cx="3152775" cy="0"/>
              </a:xfrm>
              <a:prstGeom prst="line">
                <a:avLst/>
              </a:prstGeom>
              <a:ln w="9525">
                <a:solidFill>
                  <a:srgbClr val="E6E7E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/>
              <p:cNvSpPr txBox="1"/>
              <p:nvPr/>
            </p:nvSpPr>
            <p:spPr>
              <a:xfrm>
                <a:off x="876300" y="4483036"/>
                <a:ext cx="9886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16"/>
                  </a:lnSpc>
                </a:pPr>
                <a:r>
                  <a:rPr sz="975" b="0">
                    <a:solidFill>
                      <a:srgbClr val="A3A7AD"/>
                    </a:solidFill>
                    <a:latin typeface="Noto Sans JP"/>
                    <a:ea typeface="Noto Sans JP"/>
                    <a:cs typeface="Noto Sans JP"/>
                  </a:rPr>
                  <a:t>導入の立ち会い</a:t>
                </a:r>
              </a:p>
            </p:txBody>
          </p:sp>
          <p:cxnSp>
            <p:nvCxnSpPr>
              <p:cNvPr id="28" name="Connector 27"/>
              <p:cNvCxnSpPr/>
              <p:nvPr/>
            </p:nvCxnSpPr>
            <p:spPr>
              <a:xfrm>
                <a:off x="3895725" y="4591050"/>
                <a:ext cx="114300" cy="0"/>
              </a:xfrm>
              <a:prstGeom prst="line">
                <a:avLst/>
              </a:prstGeom>
              <a:ln w="19050">
                <a:solidFill>
                  <a:srgbClr val="A3A7AD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項目 2"/>
            <p:cNvGrpSpPr/>
            <p:nvPr/>
          </p:nvGrpSpPr>
          <p:grpSpPr>
            <a:xfrm>
              <a:off x="4333875" y="1247775"/>
              <a:ext cx="3533775" cy="5067300"/>
              <a:chOff x="4333875" y="1247775"/>
              <a:chExt cx="3533775" cy="5067300"/>
            </a:xfrm>
          </p:grpSpPr>
          <p:sp>
            <p:nvSpPr>
              <p:cNvPr id="30" name="Rounded Rectangle 29"/>
              <p:cNvSpPr/>
              <p:nvPr/>
            </p:nvSpPr>
            <p:spPr>
              <a:xfrm>
                <a:off x="4333875" y="1352550"/>
                <a:ext cx="3533775" cy="4962525"/>
              </a:xfrm>
              <a:prstGeom prst="roundRect">
                <a:avLst>
                  <a:gd name="adj" fmla="val 3234"/>
                </a:avLst>
              </a:prstGeom>
              <a:solidFill>
                <a:srgbClr val="FFFFFF"/>
              </a:solidFill>
              <a:ln w="19050">
                <a:solidFill>
                  <a:srgbClr val="2B4EE6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31" name="Rounded Rectangle 30"/>
              <p:cNvSpPr/>
              <p:nvPr/>
            </p:nvSpPr>
            <p:spPr>
              <a:xfrm>
                <a:off x="4333875" y="1352550"/>
                <a:ext cx="3533775" cy="1628775"/>
              </a:xfrm>
              <a:prstGeom prst="roundRect">
                <a:avLst>
                  <a:gd name="adj" fmla="val 7017"/>
                </a:avLst>
              </a:prstGeom>
              <a:solidFill>
                <a:srgbClr val="2B4EE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4333875" y="2876550"/>
                <a:ext cx="3533775" cy="114300"/>
              </a:xfrm>
              <a:prstGeom prst="rect">
                <a:avLst/>
              </a:prstGeom>
              <a:solidFill>
                <a:srgbClr val="2B4EE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33" name="Rounded Rectangle 32"/>
              <p:cNvSpPr/>
              <p:nvPr/>
            </p:nvSpPr>
            <p:spPr>
              <a:xfrm>
                <a:off x="7038975" y="1247775"/>
                <a:ext cx="628650" cy="209550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 w="14287">
                <a:solidFill>
                  <a:srgbClr val="2B4EE6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7134225" y="1261396"/>
                <a:ext cx="522922" cy="17526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862"/>
                  </a:lnSpc>
                </a:pPr>
                <a:r>
                  <a:rPr sz="862" b="1">
                    <a:solidFill>
                      <a:srgbClr val="2B4EE6"/>
                    </a:solidFill>
                    <a:latin typeface="Noto Sans JP"/>
                    <a:ea typeface="Noto Sans JP"/>
                    <a:cs typeface="Noto Sans JP"/>
                  </a:rPr>
                  <a:t>おすすめ</a:t>
                </a: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4524375" y="1544193"/>
                <a:ext cx="10058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1200" b="1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スタンダード</a:t>
                </a: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4524375" y="1756696"/>
                <a:ext cx="675322" cy="17526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207"/>
                  </a:lnSpc>
                </a:pPr>
                <a:r>
                  <a:rPr sz="862" b="0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工場 1 つ</a:t>
                </a: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4524375" y="1922145"/>
                <a:ext cx="1447800" cy="6096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3000"/>
                  </a:lnSpc>
                </a:pPr>
                <a:r>
                  <a:rPr sz="3000" b="1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6 万円</a:t>
                </a: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5734050" y="2236851"/>
                <a:ext cx="3733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900"/>
                  </a:lnSpc>
                </a:pPr>
                <a:r>
                  <a:rPr sz="900" b="0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／月</a:t>
                </a: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4524375" y="2423446"/>
                <a:ext cx="827722" cy="17526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207"/>
                  </a:lnSpc>
                </a:pPr>
                <a:r>
                  <a:rPr sz="862" b="0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初期費用 0 円</a:t>
                </a:r>
              </a:p>
            </p:txBody>
          </p:sp>
          <p:cxnSp>
            <p:nvCxnSpPr>
              <p:cNvPr id="40" name="Connector 39"/>
              <p:cNvCxnSpPr/>
              <p:nvPr/>
            </p:nvCxnSpPr>
            <p:spPr>
              <a:xfrm>
                <a:off x="4524375" y="2990850"/>
                <a:ext cx="3143250" cy="0"/>
              </a:xfrm>
              <a:prstGeom prst="line">
                <a:avLst/>
              </a:prstGeom>
              <a:ln w="9525">
                <a:solidFill>
                  <a:srgbClr val="E6E7E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TextBox 40"/>
              <p:cNvSpPr txBox="1"/>
              <p:nvPr/>
            </p:nvSpPr>
            <p:spPr>
              <a:xfrm>
                <a:off x="4524375" y="3111437"/>
                <a:ext cx="8362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16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部品の点数</a:t>
                </a: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7172325" y="3118771"/>
                <a:ext cx="675322" cy="17526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035"/>
                  </a:lnSpc>
                </a:pPr>
                <a:r>
                  <a:rPr sz="862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2,000 点</a:t>
                </a:r>
              </a:p>
            </p:txBody>
          </p:sp>
          <p:cxnSp>
            <p:nvCxnSpPr>
              <p:cNvPr id="43" name="Connector 42"/>
              <p:cNvCxnSpPr/>
              <p:nvPr/>
            </p:nvCxnSpPr>
            <p:spPr>
              <a:xfrm>
                <a:off x="4524375" y="3448050"/>
                <a:ext cx="3143250" cy="0"/>
              </a:xfrm>
              <a:prstGeom prst="line">
                <a:avLst/>
              </a:prstGeom>
              <a:ln w="9525">
                <a:solidFill>
                  <a:srgbClr val="E6E7E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TextBox 43"/>
              <p:cNvSpPr txBox="1"/>
              <p:nvPr/>
            </p:nvSpPr>
            <p:spPr>
              <a:xfrm>
                <a:off x="4524375" y="3568637"/>
                <a:ext cx="8362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16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使える人数</a:t>
                </a: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7372350" y="3575971"/>
                <a:ext cx="370522" cy="17526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035"/>
                  </a:lnSpc>
                </a:pPr>
                <a:r>
                  <a:rPr sz="862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10 名</a:t>
                </a:r>
              </a:p>
            </p:txBody>
          </p:sp>
          <p:cxnSp>
            <p:nvCxnSpPr>
              <p:cNvPr id="46" name="Connector 45"/>
              <p:cNvCxnSpPr/>
              <p:nvPr/>
            </p:nvCxnSpPr>
            <p:spPr>
              <a:xfrm>
                <a:off x="4524375" y="3905250"/>
                <a:ext cx="3143250" cy="0"/>
              </a:xfrm>
              <a:prstGeom prst="line">
                <a:avLst/>
              </a:prstGeom>
              <a:ln w="9525">
                <a:solidFill>
                  <a:srgbClr val="E6E7E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TextBox 46"/>
              <p:cNvSpPr txBox="1"/>
              <p:nvPr/>
            </p:nvSpPr>
            <p:spPr>
              <a:xfrm>
                <a:off x="4524375" y="4025837"/>
                <a:ext cx="6838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16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差の一覧</a:t>
                </a:r>
              </a:p>
            </p:txBody>
          </p:sp>
          <p:sp>
            <p:nvSpPr>
              <p:cNvPr id="48" name="Freeform 47"/>
              <p:cNvSpPr/>
              <p:nvPr/>
            </p:nvSpPr>
            <p:spPr>
              <a:xfrm>
                <a:off x="7518400" y="4077938"/>
                <a:ext cx="152400" cy="106680"/>
              </a:xfrm>
              <a:custGeom>
                <a:avLst/>
                <a:gdLst/>
                <a:ahLst/>
                <a:cxnLst/>
                <a:rect l="l" t="t" r="r" b="b"/>
                <a:pathLst>
                  <a:path w="152400" h="106680">
                    <a:moveTo>
                      <a:pt x="0" y="54864"/>
                    </a:moveTo>
                    <a:lnTo>
                      <a:pt x="54864" y="106680"/>
                    </a:lnTo>
                    <a:lnTo>
                      <a:pt x="152400" y="0"/>
                    </a:lnTo>
                  </a:path>
                </a:pathLst>
              </a:custGeom>
              <a:noFill/>
              <a:ln w="24384">
                <a:solidFill>
                  <a:srgbClr val="2B4EE6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cxnSp>
            <p:nvCxnSpPr>
              <p:cNvPr id="49" name="Connector 48"/>
              <p:cNvCxnSpPr/>
              <p:nvPr/>
            </p:nvCxnSpPr>
            <p:spPr>
              <a:xfrm>
                <a:off x="4524375" y="4362450"/>
                <a:ext cx="3143250" cy="0"/>
              </a:xfrm>
              <a:prstGeom prst="line">
                <a:avLst/>
              </a:prstGeom>
              <a:ln w="9525">
                <a:solidFill>
                  <a:srgbClr val="E6E7E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TextBox 49"/>
              <p:cNvSpPr txBox="1"/>
              <p:nvPr/>
            </p:nvSpPr>
            <p:spPr>
              <a:xfrm>
                <a:off x="4524375" y="4483036"/>
                <a:ext cx="9886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16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導入の立ち会い</a:t>
                </a:r>
              </a:p>
            </p:txBody>
          </p:sp>
          <p:sp>
            <p:nvSpPr>
              <p:cNvPr id="51" name="Freeform 50"/>
              <p:cNvSpPr/>
              <p:nvPr/>
            </p:nvSpPr>
            <p:spPr>
              <a:xfrm>
                <a:off x="7518400" y="4535138"/>
                <a:ext cx="152400" cy="106680"/>
              </a:xfrm>
              <a:custGeom>
                <a:avLst/>
                <a:gdLst/>
                <a:ahLst/>
                <a:cxnLst/>
                <a:rect l="l" t="t" r="r" b="b"/>
                <a:pathLst>
                  <a:path w="152400" h="106680">
                    <a:moveTo>
                      <a:pt x="0" y="54864"/>
                    </a:moveTo>
                    <a:lnTo>
                      <a:pt x="54864" y="106680"/>
                    </a:lnTo>
                    <a:lnTo>
                      <a:pt x="152400" y="0"/>
                    </a:lnTo>
                  </a:path>
                </a:pathLst>
              </a:custGeom>
              <a:noFill/>
              <a:ln w="24384">
                <a:solidFill>
                  <a:srgbClr val="2B4EE6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</p:grpSp>
        <p:grpSp>
          <p:nvGrpSpPr>
            <p:cNvPr id="52" name="項目 3"/>
            <p:cNvGrpSpPr/>
            <p:nvPr/>
          </p:nvGrpSpPr>
          <p:grpSpPr>
            <a:xfrm>
              <a:off x="7972425" y="1562100"/>
              <a:ext cx="3542347" cy="4752975"/>
              <a:chOff x="7972425" y="1562100"/>
              <a:chExt cx="3542347" cy="4752975"/>
            </a:xfrm>
          </p:grpSpPr>
          <p:sp>
            <p:nvSpPr>
              <p:cNvPr id="53" name="Rounded Rectangle 52"/>
              <p:cNvSpPr/>
              <p:nvPr/>
            </p:nvSpPr>
            <p:spPr>
              <a:xfrm>
                <a:off x="7972425" y="1562100"/>
                <a:ext cx="3533775" cy="4752975"/>
              </a:xfrm>
              <a:prstGeom prst="roundRect">
                <a:avLst>
                  <a:gd name="adj" fmla="val 3234"/>
                </a:avLst>
              </a:prstGeom>
              <a:solidFill>
                <a:srgbClr val="FFFFFF"/>
              </a:solidFill>
              <a:ln w="9525">
                <a:solidFill>
                  <a:srgbClr val="D2DBFA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54" name="Rounded Rectangle 53"/>
              <p:cNvSpPr/>
              <p:nvPr/>
            </p:nvSpPr>
            <p:spPr>
              <a:xfrm>
                <a:off x="7972425" y="1562100"/>
                <a:ext cx="3533775" cy="1419225"/>
              </a:xfrm>
              <a:prstGeom prst="roundRect">
                <a:avLst>
                  <a:gd name="adj" fmla="val 8053"/>
                </a:avLst>
              </a:prstGeom>
              <a:solidFill>
                <a:srgbClr val="F3F3F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7972425" y="2876550"/>
                <a:ext cx="3533775" cy="114300"/>
              </a:xfrm>
              <a:prstGeom prst="rect">
                <a:avLst/>
              </a:prstGeom>
              <a:solidFill>
                <a:srgbClr val="F3F3F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8162925" y="1715643"/>
                <a:ext cx="3962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プロ</a:t>
                </a: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8162925" y="1928146"/>
                <a:ext cx="675322" cy="17526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207"/>
                  </a:lnSpc>
                </a:pPr>
                <a:r>
                  <a:rPr sz="862" b="0">
                    <a:solidFill>
                      <a:srgbClr val="A3A7AD"/>
                    </a:solidFill>
                    <a:latin typeface="Noto Sans JP"/>
                    <a:ea typeface="Noto Sans JP"/>
                    <a:cs typeface="Noto Sans JP"/>
                  </a:rPr>
                  <a:t>複数の拠点</a:t>
                </a: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8162925" y="2093595"/>
                <a:ext cx="1752600" cy="6096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3000"/>
                  </a:lnSpc>
                </a:pPr>
                <a:r>
                  <a:rPr sz="3000" b="1">
                    <a:solidFill>
                      <a:srgbClr val="2B4EE6"/>
                    </a:solidFill>
                    <a:latin typeface="Noto Sans JP"/>
                    <a:ea typeface="Noto Sans JP"/>
                    <a:cs typeface="Noto Sans JP"/>
                  </a:rPr>
                  <a:t>お見積り</a:t>
                </a:r>
              </a:p>
            </p:txBody>
          </p:sp>
          <p:cxnSp>
            <p:nvCxnSpPr>
              <p:cNvPr id="59" name="Connector 58"/>
              <p:cNvCxnSpPr/>
              <p:nvPr/>
            </p:nvCxnSpPr>
            <p:spPr>
              <a:xfrm>
                <a:off x="8162925" y="2990850"/>
                <a:ext cx="3152775" cy="0"/>
              </a:xfrm>
              <a:prstGeom prst="line">
                <a:avLst/>
              </a:prstGeom>
              <a:ln w="9525">
                <a:solidFill>
                  <a:srgbClr val="E6E7E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TextBox 59"/>
              <p:cNvSpPr txBox="1"/>
              <p:nvPr/>
            </p:nvSpPr>
            <p:spPr>
              <a:xfrm>
                <a:off x="8162925" y="3111437"/>
                <a:ext cx="8362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16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部品の点数</a:t>
                </a: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10991850" y="3118771"/>
                <a:ext cx="522922" cy="17526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035"/>
                  </a:lnSpc>
                </a:pPr>
                <a:r>
                  <a:rPr sz="862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無制限</a:t>
                </a:r>
              </a:p>
            </p:txBody>
          </p:sp>
          <p:cxnSp>
            <p:nvCxnSpPr>
              <p:cNvPr id="62" name="Connector 61"/>
              <p:cNvCxnSpPr/>
              <p:nvPr/>
            </p:nvCxnSpPr>
            <p:spPr>
              <a:xfrm>
                <a:off x="8162925" y="3448050"/>
                <a:ext cx="3152775" cy="0"/>
              </a:xfrm>
              <a:prstGeom prst="line">
                <a:avLst/>
              </a:prstGeom>
              <a:ln w="9525">
                <a:solidFill>
                  <a:srgbClr val="E6E7E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TextBox 62"/>
              <p:cNvSpPr txBox="1"/>
              <p:nvPr/>
            </p:nvSpPr>
            <p:spPr>
              <a:xfrm>
                <a:off x="8162925" y="3568637"/>
                <a:ext cx="8362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16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使える人数</a:t>
                </a: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10991850" y="3575971"/>
                <a:ext cx="522922" cy="17526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035"/>
                  </a:lnSpc>
                </a:pPr>
                <a:r>
                  <a:rPr sz="862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無制限</a:t>
                </a:r>
              </a:p>
            </p:txBody>
          </p:sp>
          <p:cxnSp>
            <p:nvCxnSpPr>
              <p:cNvPr id="65" name="Connector 64"/>
              <p:cNvCxnSpPr/>
              <p:nvPr/>
            </p:nvCxnSpPr>
            <p:spPr>
              <a:xfrm>
                <a:off x="8162925" y="3905250"/>
                <a:ext cx="3152775" cy="0"/>
              </a:xfrm>
              <a:prstGeom prst="line">
                <a:avLst/>
              </a:prstGeom>
              <a:ln w="9525">
                <a:solidFill>
                  <a:srgbClr val="E6E7E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TextBox 65"/>
              <p:cNvSpPr txBox="1"/>
              <p:nvPr/>
            </p:nvSpPr>
            <p:spPr>
              <a:xfrm>
                <a:off x="8162925" y="4025837"/>
                <a:ext cx="6838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16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差の一覧</a:t>
                </a:r>
              </a:p>
            </p:txBody>
          </p:sp>
          <p:sp>
            <p:nvSpPr>
              <p:cNvPr id="67" name="Freeform 66"/>
              <p:cNvSpPr/>
              <p:nvPr/>
            </p:nvSpPr>
            <p:spPr>
              <a:xfrm>
                <a:off x="11163300" y="4077938"/>
                <a:ext cx="152400" cy="106680"/>
              </a:xfrm>
              <a:custGeom>
                <a:avLst/>
                <a:gdLst/>
                <a:ahLst/>
                <a:cxnLst/>
                <a:rect l="l" t="t" r="r" b="b"/>
                <a:pathLst>
                  <a:path w="152400" h="106680">
                    <a:moveTo>
                      <a:pt x="0" y="54864"/>
                    </a:moveTo>
                    <a:lnTo>
                      <a:pt x="54864" y="106680"/>
                    </a:lnTo>
                    <a:lnTo>
                      <a:pt x="152400" y="0"/>
                    </a:lnTo>
                  </a:path>
                </a:pathLst>
              </a:custGeom>
              <a:noFill/>
              <a:ln w="24384">
                <a:solidFill>
                  <a:srgbClr val="2B4EE6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cxnSp>
            <p:nvCxnSpPr>
              <p:cNvPr id="68" name="Connector 67"/>
              <p:cNvCxnSpPr/>
              <p:nvPr/>
            </p:nvCxnSpPr>
            <p:spPr>
              <a:xfrm>
                <a:off x="8162925" y="4362450"/>
                <a:ext cx="3152775" cy="0"/>
              </a:xfrm>
              <a:prstGeom prst="line">
                <a:avLst/>
              </a:prstGeom>
              <a:ln w="9525">
                <a:solidFill>
                  <a:srgbClr val="E6E7E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TextBox 68"/>
              <p:cNvSpPr txBox="1"/>
              <p:nvPr/>
            </p:nvSpPr>
            <p:spPr>
              <a:xfrm>
                <a:off x="8162925" y="4483036"/>
                <a:ext cx="9886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16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導入の立ち会い</a:t>
                </a:r>
              </a:p>
            </p:txBody>
          </p:sp>
          <p:sp>
            <p:nvSpPr>
              <p:cNvPr id="70" name="Freeform 69"/>
              <p:cNvSpPr/>
              <p:nvPr/>
            </p:nvSpPr>
            <p:spPr>
              <a:xfrm>
                <a:off x="11163300" y="4535138"/>
                <a:ext cx="152400" cy="106680"/>
              </a:xfrm>
              <a:custGeom>
                <a:avLst/>
                <a:gdLst/>
                <a:ahLst/>
                <a:cxnLst/>
                <a:rect l="l" t="t" r="r" b="b"/>
                <a:pathLst>
                  <a:path w="152400" h="106680">
                    <a:moveTo>
                      <a:pt x="0" y="54864"/>
                    </a:moveTo>
                    <a:lnTo>
                      <a:pt x="54864" y="106680"/>
                    </a:lnTo>
                    <a:lnTo>
                      <a:pt x="152400" y="0"/>
                    </a:lnTo>
                  </a:path>
                </a:pathLst>
              </a:custGeom>
              <a:noFill/>
              <a:ln w="24384">
                <a:solidFill>
                  <a:srgbClr val="2B4EE6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</p:grpSp>
      </p:grpSp>
      <p:sp>
        <p:nvSpPr>
          <p:cNvPr id="71" name="TextBox 70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54e82c797d716c9d746d61d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8564880" cy="712279"/>
            <a:chOff x="685800" y="292037"/>
            <a:chExt cx="85648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8362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2B4EE6"/>
                  </a:solidFill>
                  <a:latin typeface="Noto Sans JP"/>
                  <a:ea typeface="Noto Sans JP"/>
                  <a:cs typeface="Noto Sans JP"/>
                </a:rPr>
                <a:t>05　進め方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85648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11 月に 1 棚から試し、</a:t>
              </a:r>
              <a:r>
                <a:rPr sz="2400" b="1">
                  <a:solidFill>
                    <a:srgbClr val="2B4EE6"/>
                  </a:solidFill>
                  <a:latin typeface="Noto Sans JP"/>
                  <a:ea typeface="Noto Sans JP"/>
                  <a:cs typeface="Noto Sans JP"/>
                </a:rPr>
                <a:t>1 月の棚卸しから全部品</a:t>
              </a: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で使います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1739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※社名・数値は作例のため架空です</a:t>
            </a:r>
          </a:p>
        </p:txBody>
      </p:sp>
      <p:grpSp>
        <p:nvGrpSpPr>
          <p:cNvPr id="8" name="項目 1"/>
          <p:cNvGrpSpPr/>
          <p:nvPr/>
        </p:nvGrpSpPr>
        <p:grpSpPr>
          <a:xfrm>
            <a:off x="685800" y="1352550"/>
            <a:ext cx="10820400" cy="1981200"/>
            <a:chOff x="685800" y="1352550"/>
            <a:chExt cx="10820400" cy="1981200"/>
          </a:xfrm>
        </p:grpSpPr>
        <p:grpSp>
          <p:nvGrpSpPr>
            <p:cNvPr id="9" name="項目 1"/>
            <p:cNvGrpSpPr/>
            <p:nvPr/>
          </p:nvGrpSpPr>
          <p:grpSpPr>
            <a:xfrm>
              <a:off x="685800" y="1352550"/>
              <a:ext cx="3476625" cy="1981200"/>
              <a:chOff x="685800" y="1352550"/>
              <a:chExt cx="3476625" cy="1981200"/>
            </a:xfrm>
          </p:grpSpPr>
          <p:sp>
            <p:nvSpPr>
              <p:cNvPr id="10" name="Rounded Rectangle 9"/>
              <p:cNvSpPr/>
              <p:nvPr/>
            </p:nvSpPr>
            <p:spPr>
              <a:xfrm>
                <a:off x="685800" y="1352550"/>
                <a:ext cx="3476625" cy="1981200"/>
              </a:xfrm>
              <a:prstGeom prst="roundRect">
                <a:avLst>
                  <a:gd name="adj" fmla="val 5769"/>
                </a:avLst>
              </a:prstGeom>
              <a:solidFill>
                <a:srgbClr val="FFFFFF"/>
              </a:solidFill>
              <a:ln w="9525">
                <a:solidFill>
                  <a:srgbClr val="D2DBFA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895350" y="1781175"/>
                <a:ext cx="285750" cy="285750"/>
              </a:xfrm>
              <a:prstGeom prst="ellipse">
                <a:avLst/>
              </a:prstGeom>
              <a:solidFill>
                <a:srgbClr val="2B4EE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927735" y="1827276"/>
                <a:ext cx="2209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395"/>
                  </a:lnSpc>
                </a:pPr>
                <a:r>
                  <a:rPr sz="900" b="1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1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1276350" y="1827276"/>
                <a:ext cx="5257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900"/>
                  </a:lnSpc>
                </a:pPr>
                <a:r>
                  <a:rPr sz="9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STEP 1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895350" y="2172843"/>
                <a:ext cx="14630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11 月　1 棚で試す</a:t>
                </a:r>
              </a:p>
            </p:txBody>
          </p:sp>
          <p:cxnSp>
            <p:nvCxnSpPr>
              <p:cNvPr id="15" name="Connector 14"/>
              <p:cNvCxnSpPr/>
              <p:nvPr/>
            </p:nvCxnSpPr>
            <p:spPr>
              <a:xfrm>
                <a:off x="895350" y="2505075"/>
                <a:ext cx="3057525" cy="0"/>
              </a:xfrm>
              <a:prstGeom prst="line">
                <a:avLst/>
              </a:prstGeom>
              <a:ln w="9525">
                <a:solidFill>
                  <a:srgbClr val="D2DBF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5"/>
              <p:cNvSpPr txBox="1"/>
              <p:nvPr/>
            </p:nvSpPr>
            <p:spPr>
              <a:xfrm>
                <a:off x="895350" y="2616137"/>
                <a:ext cx="28174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08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部品 100 点で、読み方と差の出し方を確かめる</a:t>
                </a:r>
              </a:p>
            </p:txBody>
          </p:sp>
        </p:grpSp>
        <p:grpSp>
          <p:nvGrpSpPr>
            <p:cNvPr id="17" name="項目 2"/>
            <p:cNvGrpSpPr/>
            <p:nvPr/>
          </p:nvGrpSpPr>
          <p:grpSpPr>
            <a:xfrm>
              <a:off x="4352925" y="1352550"/>
              <a:ext cx="3476625" cy="1981200"/>
              <a:chOff x="4352925" y="1352550"/>
              <a:chExt cx="3476625" cy="1981200"/>
            </a:xfrm>
          </p:grpSpPr>
          <p:sp>
            <p:nvSpPr>
              <p:cNvPr id="18" name="Rounded Rectangle 17"/>
              <p:cNvSpPr/>
              <p:nvPr/>
            </p:nvSpPr>
            <p:spPr>
              <a:xfrm>
                <a:off x="4352925" y="1352550"/>
                <a:ext cx="3476625" cy="1981200"/>
              </a:xfrm>
              <a:prstGeom prst="roundRect">
                <a:avLst>
                  <a:gd name="adj" fmla="val 5769"/>
                </a:avLst>
              </a:prstGeom>
              <a:solidFill>
                <a:srgbClr val="FFFFFF"/>
              </a:solidFill>
              <a:ln w="9525">
                <a:solidFill>
                  <a:srgbClr val="D2DBFA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4562475" y="1781175"/>
                <a:ext cx="285750" cy="285750"/>
              </a:xfrm>
              <a:prstGeom prst="ellipse">
                <a:avLst/>
              </a:prstGeom>
              <a:solidFill>
                <a:srgbClr val="2B4EE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4594860" y="1827276"/>
                <a:ext cx="2209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395"/>
                  </a:lnSpc>
                </a:pPr>
                <a:r>
                  <a:rPr sz="900" b="1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2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4943475" y="1827276"/>
                <a:ext cx="5257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900"/>
                  </a:lnSpc>
                </a:pPr>
                <a:r>
                  <a:rPr sz="9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STEP 2</a:t>
                </a: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4562475" y="2172843"/>
                <a:ext cx="13106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12 月　札を貼る</a:t>
                </a:r>
              </a:p>
            </p:txBody>
          </p:sp>
          <p:cxnSp>
            <p:nvCxnSpPr>
              <p:cNvPr id="23" name="Connector 22"/>
              <p:cNvCxnSpPr/>
              <p:nvPr/>
            </p:nvCxnSpPr>
            <p:spPr>
              <a:xfrm>
                <a:off x="4562475" y="2505075"/>
                <a:ext cx="3067050" cy="0"/>
              </a:xfrm>
              <a:prstGeom prst="line">
                <a:avLst/>
              </a:prstGeom>
              <a:ln w="9525">
                <a:solidFill>
                  <a:srgbClr val="D2DBF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Box 23"/>
              <p:cNvSpPr txBox="1"/>
              <p:nvPr/>
            </p:nvSpPr>
            <p:spPr>
              <a:xfrm>
                <a:off x="4562475" y="2616137"/>
                <a:ext cx="23602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08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残りの棚に札を貼る（当社が立ち会い）</a:t>
                </a:r>
              </a:p>
            </p:txBody>
          </p:sp>
        </p:grpSp>
        <p:grpSp>
          <p:nvGrpSpPr>
            <p:cNvPr id="25" name="項目 3"/>
            <p:cNvGrpSpPr/>
            <p:nvPr/>
          </p:nvGrpSpPr>
          <p:grpSpPr>
            <a:xfrm>
              <a:off x="8029575" y="1352550"/>
              <a:ext cx="3476625" cy="1981200"/>
              <a:chOff x="8029575" y="1352550"/>
              <a:chExt cx="3476625" cy="1981200"/>
            </a:xfrm>
          </p:grpSpPr>
          <p:sp>
            <p:nvSpPr>
              <p:cNvPr id="26" name="Rounded Rectangle 25"/>
              <p:cNvSpPr/>
              <p:nvPr/>
            </p:nvSpPr>
            <p:spPr>
              <a:xfrm>
                <a:off x="8029575" y="1352550"/>
                <a:ext cx="3476625" cy="1981200"/>
              </a:xfrm>
              <a:prstGeom prst="roundRect">
                <a:avLst>
                  <a:gd name="adj" fmla="val 5769"/>
                </a:avLst>
              </a:prstGeom>
              <a:solidFill>
                <a:srgbClr val="FFFFFF"/>
              </a:solidFill>
              <a:ln w="9525">
                <a:solidFill>
                  <a:srgbClr val="D2DBFA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8239125" y="1781175"/>
                <a:ext cx="285750" cy="285750"/>
              </a:xfrm>
              <a:prstGeom prst="ellipse">
                <a:avLst/>
              </a:prstGeom>
              <a:solidFill>
                <a:srgbClr val="2B4EE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8271510" y="1827276"/>
                <a:ext cx="2209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395"/>
                  </a:lnSpc>
                </a:pPr>
                <a:r>
                  <a:rPr sz="900" b="1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3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8620125" y="1827276"/>
                <a:ext cx="5257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900"/>
                  </a:lnSpc>
                </a:pPr>
                <a:r>
                  <a:rPr sz="9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STEP 3</a:t>
                </a: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8239125" y="2172843"/>
                <a:ext cx="17678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1 月　全部品で棚卸し</a:t>
                </a:r>
              </a:p>
            </p:txBody>
          </p:sp>
          <p:cxnSp>
            <p:nvCxnSpPr>
              <p:cNvPr id="31" name="Connector 30"/>
              <p:cNvCxnSpPr/>
              <p:nvPr/>
            </p:nvCxnSpPr>
            <p:spPr>
              <a:xfrm>
                <a:off x="8239125" y="2505075"/>
                <a:ext cx="3057525" cy="0"/>
              </a:xfrm>
              <a:prstGeom prst="line">
                <a:avLst/>
              </a:prstGeom>
              <a:ln w="9525">
                <a:solidFill>
                  <a:srgbClr val="D2DBF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TextBox 31"/>
              <p:cNvSpPr txBox="1"/>
              <p:nvPr/>
            </p:nvSpPr>
            <p:spPr>
              <a:xfrm>
                <a:off x="8239125" y="2616137"/>
                <a:ext cx="20554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08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半日で終わるかを一緒に確かめる</a:t>
                </a:r>
              </a:p>
            </p:txBody>
          </p:sp>
        </p:grpSp>
      </p:grpSp>
      <p:grpSp>
        <p:nvGrpSpPr>
          <p:cNvPr id="33" name="項目 2"/>
          <p:cNvGrpSpPr/>
          <p:nvPr/>
        </p:nvGrpSpPr>
        <p:grpSpPr>
          <a:xfrm>
            <a:off x="685800" y="3714750"/>
            <a:ext cx="9189720" cy="1090232"/>
            <a:chOff x="685800" y="3714750"/>
            <a:chExt cx="9189720" cy="1090232"/>
          </a:xfrm>
        </p:grpSpPr>
        <p:grpSp>
          <p:nvGrpSpPr>
            <p:cNvPr id="34" name="項目 1"/>
            <p:cNvGrpSpPr/>
            <p:nvPr/>
          </p:nvGrpSpPr>
          <p:grpSpPr>
            <a:xfrm>
              <a:off x="685800" y="3714750"/>
              <a:ext cx="1750695" cy="1090232"/>
              <a:chOff x="685800" y="3714750"/>
              <a:chExt cx="1750695" cy="1090232"/>
            </a:xfrm>
          </p:grpSpPr>
          <p:pic>
            <p:nvPicPr>
              <p:cNvPr id="35" name="Picture 34" descr="b558860498ac339b4dbe1ecc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24484" y="3856482"/>
                <a:ext cx="256032" cy="256032"/>
              </a:xfrm>
              <a:prstGeom prst="rect">
                <a:avLst/>
              </a:prstGeom>
            </p:spPr>
          </p:pic>
          <p:sp>
            <p:nvSpPr>
              <p:cNvPr id="36" name="Oval 35"/>
              <p:cNvSpPr/>
              <p:nvPr/>
            </p:nvSpPr>
            <p:spPr>
              <a:xfrm>
                <a:off x="685800" y="3714750"/>
                <a:ext cx="533400" cy="533400"/>
              </a:xfrm>
              <a:prstGeom prst="ellipse">
                <a:avLst/>
              </a:prstGeom>
              <a:solidFill>
                <a:srgbClr val="F1F4F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685800" y="4392168"/>
                <a:ext cx="11582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担当が立ち会い</a:t>
                </a: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685800" y="4606862"/>
                <a:ext cx="17506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975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札を貼る日と最初の棚卸しに</a:t>
                </a:r>
              </a:p>
            </p:txBody>
          </p:sp>
        </p:grpSp>
        <p:grpSp>
          <p:nvGrpSpPr>
            <p:cNvPr id="39" name="項目 2"/>
            <p:cNvGrpSpPr/>
            <p:nvPr/>
          </p:nvGrpSpPr>
          <p:grpSpPr>
            <a:xfrm>
              <a:off x="4410075" y="3714750"/>
              <a:ext cx="1598295" cy="1090232"/>
              <a:chOff x="4410075" y="3714750"/>
              <a:chExt cx="1598295" cy="1090232"/>
            </a:xfrm>
          </p:grpSpPr>
          <p:pic>
            <p:nvPicPr>
              <p:cNvPr id="40" name="Picture 39" descr="95437b97d6287822ea22750f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45584" y="3856482"/>
                <a:ext cx="256032" cy="256032"/>
              </a:xfrm>
              <a:prstGeom prst="rect">
                <a:avLst/>
              </a:prstGeom>
            </p:spPr>
          </p:pic>
          <p:sp>
            <p:nvSpPr>
              <p:cNvPr id="41" name="Oval 40"/>
              <p:cNvSpPr/>
              <p:nvPr/>
            </p:nvSpPr>
            <p:spPr>
              <a:xfrm>
                <a:off x="4410075" y="3714750"/>
                <a:ext cx="533400" cy="533400"/>
              </a:xfrm>
              <a:prstGeom prst="ellipse">
                <a:avLst/>
              </a:prstGeom>
              <a:solidFill>
                <a:srgbClr val="F1F4F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4410075" y="4392168"/>
                <a:ext cx="10058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設定は当社で</a:t>
                </a: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4410075" y="4606862"/>
                <a:ext cx="15982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975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部品の一覧をいただくだけ</a:t>
                </a:r>
              </a:p>
            </p:txBody>
          </p:sp>
        </p:grpSp>
        <p:grpSp>
          <p:nvGrpSpPr>
            <p:cNvPr id="44" name="項目 3"/>
            <p:cNvGrpSpPr/>
            <p:nvPr/>
          </p:nvGrpSpPr>
          <p:grpSpPr>
            <a:xfrm>
              <a:off x="8124825" y="3714750"/>
              <a:ext cx="1750695" cy="1090232"/>
              <a:chOff x="8124825" y="3714750"/>
              <a:chExt cx="1750695" cy="1090232"/>
            </a:xfrm>
          </p:grpSpPr>
          <p:pic>
            <p:nvPicPr>
              <p:cNvPr id="45" name="Picture 44" descr="d8c8e193fd8eff32e3b569b1.png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266684" y="3856482"/>
                <a:ext cx="256032" cy="256032"/>
              </a:xfrm>
              <a:prstGeom prst="rect">
                <a:avLst/>
              </a:prstGeom>
            </p:spPr>
          </p:pic>
          <p:sp>
            <p:nvSpPr>
              <p:cNvPr id="46" name="Oval 45"/>
              <p:cNvSpPr/>
              <p:nvPr/>
            </p:nvSpPr>
            <p:spPr>
              <a:xfrm>
                <a:off x="8124825" y="3714750"/>
                <a:ext cx="533400" cy="533400"/>
              </a:xfrm>
              <a:prstGeom prst="ellipse">
                <a:avLst/>
              </a:prstGeom>
              <a:solidFill>
                <a:srgbClr val="F1F4F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8124825" y="4392168"/>
                <a:ext cx="13106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合わなければ解約</a:t>
                </a: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8124825" y="4606862"/>
                <a:ext cx="17506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975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2 か月の無料の間はいつでも</a:t>
                </a:r>
              </a:p>
            </p:txBody>
          </p:sp>
        </p:grpSp>
      </p:grpSp>
      <p:grpSp>
        <p:nvGrpSpPr>
          <p:cNvPr id="49" name="項目 3"/>
          <p:cNvGrpSpPr/>
          <p:nvPr/>
        </p:nvGrpSpPr>
        <p:grpSpPr>
          <a:xfrm>
            <a:off x="685800" y="5162550"/>
            <a:ext cx="10820400" cy="1152525"/>
            <a:chOff x="685800" y="5162550"/>
            <a:chExt cx="10820400" cy="1152525"/>
          </a:xfrm>
        </p:grpSpPr>
        <p:sp>
          <p:nvSpPr>
            <p:cNvPr id="50" name="Rounded Rectangle 49"/>
            <p:cNvSpPr/>
            <p:nvPr/>
          </p:nvSpPr>
          <p:spPr>
            <a:xfrm>
              <a:off x="685800" y="5162550"/>
              <a:ext cx="10820400" cy="1152525"/>
            </a:xfrm>
            <a:prstGeom prst="roundRect">
              <a:avLst>
                <a:gd name="adj" fmla="val 9917"/>
              </a:avLst>
            </a:prstGeom>
            <a:solidFill>
              <a:srgbClr val="2B4EE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857250" y="5476875"/>
              <a:ext cx="609600" cy="209550"/>
            </a:xfrm>
            <a:prstGeom prst="roundRect">
              <a:avLst>
                <a:gd name="adj" fmla="val 50000"/>
              </a:avLst>
            </a:prstGeom>
            <a:solidFill>
              <a:srgbClr val="1E9FE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903446" y="5501735"/>
              <a:ext cx="517208" cy="1600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220"/>
                </a:lnSpc>
              </a:pPr>
              <a:r>
                <a:rPr sz="787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次の一歩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857250" y="5730049"/>
              <a:ext cx="4680585" cy="2895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208"/>
                </a:lnSpc>
              </a:pPr>
              <a:r>
                <a:rPr sz="1425" b="1">
                  <a:solidFill>
                    <a:srgbClr val="DCE4FF"/>
                  </a:solidFill>
                  <a:latin typeface="Noto Sans JP"/>
                  <a:ea typeface="Noto Sans JP"/>
                  <a:cs typeface="Noto Sans JP"/>
                </a:rPr>
                <a:t>10 月中に、試す 1 棚と担当の方を決めさせてください</a:t>
              </a: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ck">
  <a:themeElements>
    <a:clrScheme name="deck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/>
  <PresentationFormat>Custom</PresentationFormat>
  <Paragraphs>0</Paragraphs>
  <Slides>0</Slides>
  <Notes>0</Notes>
  <HiddenSlides>0</HiddenSlides>
  <MMClips>0</MMClips>
  <ScaleCrop>false</ScaleCrop>
  <LinksUpToDate>false</LinksUpToDate>
  <SharedDoc>false</SharedDoc>
  <HyperlinksChanged>false</HyperlinksChanged>
  <AppVersion>1.0000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2024-01-01T00:00:00Z</dcterms:created>
  <dcterms:modified xsi:type="dcterms:W3CDTF">2024-01-01T00:00:00Z</dcterms:modified>
  <cp:category/>
</cp:coreProperties>
</file>