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546080" cy="712279"/>
            <a:chOff x="685800" y="292037"/>
            <a:chExt cx="10546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445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入社のご挨拶｜経理部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546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経理部に入りました佐伯です。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月末の締めを早くする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ことでお役に立ちます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※人名・社名は作例のため架空です</a:t>
            </a:r>
          </a:p>
        </p:txBody>
      </p:sp>
      <p:pic>
        <p:nvPicPr>
          <p:cNvPr id="8" name="Picture 7" descr="img-b2e58ddbe971ab6ec6c4b8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55598"/>
            <a:ext cx="4000500" cy="4959477"/>
          </a:xfrm>
          <a:prstGeom prst="roundRect">
            <a:avLst>
              <a:gd name="adj" fmla="val 2857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5295900" y="1311402"/>
            <a:ext cx="3185160" cy="3657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2250"/>
              </a:lnSpc>
            </a:pPr>
            <a:r>
              <a:rPr sz="1800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佐伯 拓海（さえき たくみ）</a:t>
            </a:r>
          </a:p>
        </p:txBody>
      </p:sp>
      <p:grpSp>
        <p:nvGrpSpPr>
          <p:cNvPr id="10" name="項目 3"/>
          <p:cNvGrpSpPr/>
          <p:nvPr/>
        </p:nvGrpSpPr>
        <p:grpSpPr>
          <a:xfrm>
            <a:off x="5257800" y="2334768"/>
            <a:ext cx="3617595" cy="2513457"/>
            <a:chOff x="5257800" y="2334768"/>
            <a:chExt cx="3617595" cy="2513457"/>
          </a:xfrm>
        </p:grpSpPr>
        <p:grpSp>
          <p:nvGrpSpPr>
            <p:cNvPr id="11" name="項目 1"/>
            <p:cNvGrpSpPr/>
            <p:nvPr/>
          </p:nvGrpSpPr>
          <p:grpSpPr>
            <a:xfrm>
              <a:off x="5257800" y="2334768"/>
              <a:ext cx="3617595" cy="494157"/>
              <a:chOff x="5257800" y="2334768"/>
              <a:chExt cx="3617595" cy="494157"/>
            </a:xfrm>
          </p:grpSpPr>
          <p:pic>
            <p:nvPicPr>
              <p:cNvPr id="12" name="Picture 11" descr="b015e8052e04dcd923d5c30f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376672" y="2493645"/>
                <a:ext cx="219456" cy="219456"/>
              </a:xfrm>
              <a:prstGeom prst="rect">
                <a:avLst/>
              </a:prstGeom>
            </p:spPr>
          </p:pic>
          <p:sp>
            <p:nvSpPr>
              <p:cNvPr id="13" name="Oval 12"/>
              <p:cNvSpPr/>
              <p:nvPr/>
            </p:nvSpPr>
            <p:spPr>
              <a:xfrm>
                <a:off x="5257800" y="2371725"/>
                <a:ext cx="457200" cy="4572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905500" y="2334768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これまで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905500" y="2549462"/>
                <a:ext cx="2969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会計事務所で 6 年、中小企業 40 社の決算を担当</a:t>
                </a:r>
              </a:p>
            </p:txBody>
          </p:sp>
        </p:grpSp>
        <p:grpSp>
          <p:nvGrpSpPr>
            <p:cNvPr id="16" name="項目 2"/>
            <p:cNvGrpSpPr/>
            <p:nvPr/>
          </p:nvGrpSpPr>
          <p:grpSpPr>
            <a:xfrm>
              <a:off x="5257800" y="3344418"/>
              <a:ext cx="3617595" cy="494157"/>
              <a:chOff x="5257800" y="3344418"/>
              <a:chExt cx="3617595" cy="494157"/>
            </a:xfrm>
          </p:grpSpPr>
          <p:pic>
            <p:nvPicPr>
              <p:cNvPr id="17" name="Picture 16" descr="96983e307da13a3636995b18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76672" y="3503295"/>
                <a:ext cx="219456" cy="219456"/>
              </a:xfrm>
              <a:prstGeom prst="rect">
                <a:avLst/>
              </a:prstGeom>
            </p:spPr>
          </p:pic>
          <p:sp>
            <p:nvSpPr>
              <p:cNvPr id="18" name="Oval 17"/>
              <p:cNvSpPr/>
              <p:nvPr/>
            </p:nvSpPr>
            <p:spPr>
              <a:xfrm>
                <a:off x="5257800" y="3381375"/>
                <a:ext cx="457200" cy="4572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905500" y="334441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得意なこと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905500" y="3559112"/>
                <a:ext cx="29698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月末の締めを 5 日から 3 日にした経験があります</a:t>
                </a:r>
              </a:p>
            </p:txBody>
          </p:sp>
        </p:grpSp>
        <p:grpSp>
          <p:nvGrpSpPr>
            <p:cNvPr id="21" name="項目 3"/>
            <p:cNvGrpSpPr/>
            <p:nvPr/>
          </p:nvGrpSpPr>
          <p:grpSpPr>
            <a:xfrm>
              <a:off x="5257800" y="4354068"/>
              <a:ext cx="3465195" cy="494157"/>
              <a:chOff x="5257800" y="4354068"/>
              <a:chExt cx="3465195" cy="494157"/>
            </a:xfrm>
          </p:grpSpPr>
          <p:pic>
            <p:nvPicPr>
              <p:cNvPr id="22" name="Picture 21" descr="53a7d89f78c38a67e89698d4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76672" y="4512945"/>
                <a:ext cx="219456" cy="219456"/>
              </a:xfrm>
              <a:prstGeom prst="rect">
                <a:avLst/>
              </a:prstGeom>
            </p:spPr>
          </p:pic>
          <p:sp>
            <p:nvSpPr>
              <p:cNvPr id="23" name="Oval 22"/>
              <p:cNvSpPr/>
              <p:nvPr/>
            </p:nvSpPr>
            <p:spPr>
              <a:xfrm>
                <a:off x="5257800" y="4391025"/>
                <a:ext cx="457200" cy="4572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905500" y="43540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最近のこと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905500" y="4568762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週末は子どもとキャンプ。火起こしが得意です</a:t>
                </a:r>
              </a:p>
            </p:txBody>
          </p:sp>
        </p:grpSp>
      </p:grpSp>
      <p:grpSp>
        <p:nvGrpSpPr>
          <p:cNvPr id="26" name="項目 4"/>
          <p:cNvGrpSpPr/>
          <p:nvPr/>
        </p:nvGrpSpPr>
        <p:grpSpPr>
          <a:xfrm>
            <a:off x="5257800" y="5162550"/>
            <a:ext cx="6248400" cy="1152525"/>
            <a:chOff x="5257800" y="5162550"/>
            <a:chExt cx="6248400" cy="1152525"/>
          </a:xfrm>
        </p:grpSpPr>
        <p:sp>
          <p:nvSpPr>
            <p:cNvPr id="27" name="Rounded Rectangle 26"/>
            <p:cNvSpPr/>
            <p:nvPr/>
          </p:nvSpPr>
          <p:spPr>
            <a:xfrm>
              <a:off x="5257800" y="5162550"/>
              <a:ext cx="6248400" cy="1152525"/>
            </a:xfrm>
            <a:prstGeom prst="roundRect">
              <a:avLst>
                <a:gd name="adj" fmla="val 9917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5429250" y="5476875"/>
              <a:ext cx="5334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13546" y="5501735"/>
              <a:ext cx="3648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お願い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29250" y="5730049"/>
              <a:ext cx="58997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請求書の回し方で困っていることがあれば、気軽に声をかけてください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1003280" cy="712279"/>
            <a:chOff x="685800" y="292037"/>
            <a:chExt cx="110032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2055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はじめてのご訪問｜担当のご紹介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10032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御社を担当する小野です。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物流の現場で 12 年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、倉庫の改善を続けてきました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0440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※人名・社名・数値は作例のため架空です</a:t>
            </a:r>
          </a:p>
        </p:txBody>
      </p:sp>
      <p:pic>
        <p:nvPicPr>
          <p:cNvPr id="8" name="Picture 7" descr="img-89c40ae2768c361b8fe640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355598"/>
            <a:ext cx="4000500" cy="4959477"/>
          </a:xfrm>
          <a:prstGeom prst="roundRect">
            <a:avLst>
              <a:gd name="adj" fmla="val 2857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5295900" y="1318260"/>
            <a:ext cx="4076700" cy="30480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875"/>
              </a:lnSpc>
            </a:pPr>
            <a:r>
              <a:rPr sz="1500" b="1">
                <a:solidFill>
                  <a:srgbClr val="1F2124"/>
                </a:solidFill>
                <a:latin typeface="Noto Sans JP"/>
                <a:ea typeface="Noto Sans JP"/>
                <a:cs typeface="Noto Sans JP"/>
              </a:rPr>
              <a:t>小野 真理子（おの まりこ）　物流改善の担当</a:t>
            </a:r>
          </a:p>
        </p:txBody>
      </p:sp>
      <p:grpSp>
        <p:nvGrpSpPr>
          <p:cNvPr id="10" name="項目 3"/>
          <p:cNvGrpSpPr/>
          <p:nvPr/>
        </p:nvGrpSpPr>
        <p:grpSpPr>
          <a:xfrm>
            <a:off x="5257800" y="2579751"/>
            <a:ext cx="5755005" cy="887349"/>
            <a:chOff x="5257800" y="2579751"/>
            <a:chExt cx="5755005" cy="887349"/>
          </a:xfrm>
        </p:grpSpPr>
        <p:grpSp>
          <p:nvGrpSpPr>
            <p:cNvPr id="11" name="項目 1"/>
            <p:cNvGrpSpPr/>
            <p:nvPr/>
          </p:nvGrpSpPr>
          <p:grpSpPr>
            <a:xfrm>
              <a:off x="5257800" y="2579751"/>
              <a:ext cx="1125855" cy="887349"/>
              <a:chOff x="5257800" y="2579751"/>
              <a:chExt cx="1125855" cy="887349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5257800" y="2579751"/>
                <a:ext cx="678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物流の現場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257800" y="270510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12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981700" y="30760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年</a:t>
                </a:r>
              </a:p>
            </p:txBody>
          </p:sp>
        </p:grpSp>
        <p:grpSp>
          <p:nvGrpSpPr>
            <p:cNvPr id="15" name="項目 2"/>
            <p:cNvGrpSpPr/>
            <p:nvPr/>
          </p:nvGrpSpPr>
          <p:grpSpPr>
            <a:xfrm>
              <a:off x="7305675" y="2579751"/>
              <a:ext cx="1402080" cy="887349"/>
              <a:chOff x="7305675" y="2579751"/>
              <a:chExt cx="1402080" cy="887349"/>
            </a:xfrm>
          </p:grpSpPr>
          <p:cxnSp>
            <p:nvCxnSpPr>
              <p:cNvPr id="16" name="Connector 15"/>
              <p:cNvCxnSpPr/>
              <p:nvPr/>
            </p:nvCxnSpPr>
            <p:spPr>
              <a:xfrm>
                <a:off x="7305675" y="2628900"/>
                <a:ext cx="0" cy="72390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7419975" y="2579751"/>
                <a:ext cx="12877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改善をご一緒した会社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419975" y="270510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85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8134350" y="30760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社</a:t>
                </a:r>
              </a:p>
            </p:txBody>
          </p:sp>
        </p:grpSp>
        <p:grpSp>
          <p:nvGrpSpPr>
            <p:cNvPr id="20" name="項目 3"/>
            <p:cNvGrpSpPr/>
            <p:nvPr/>
          </p:nvGrpSpPr>
          <p:grpSpPr>
            <a:xfrm>
              <a:off x="9458325" y="2579751"/>
              <a:ext cx="1554480" cy="887349"/>
              <a:chOff x="9458325" y="2579751"/>
              <a:chExt cx="1554480" cy="887349"/>
            </a:xfrm>
          </p:grpSpPr>
          <p:cxnSp>
            <p:nvCxnSpPr>
              <p:cNvPr id="21" name="Connector 20"/>
              <p:cNvCxnSpPr/>
              <p:nvPr/>
            </p:nvCxnSpPr>
            <p:spPr>
              <a:xfrm>
                <a:off x="9458325" y="2628900"/>
                <a:ext cx="0" cy="72390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9572625" y="2579751"/>
                <a:ext cx="1440180" cy="1828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59"/>
                  </a:lnSpc>
                </a:pPr>
                <a:r>
                  <a:rPr sz="900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平均で減った出荷の時間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9572625" y="2705100"/>
                <a:ext cx="1047750" cy="76200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5812"/>
                  </a:lnSpc>
                </a:pPr>
                <a:r>
                  <a:rPr sz="3750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30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0296525" y="3076004"/>
                <a:ext cx="401955" cy="25908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976"/>
                  </a:lnSpc>
                </a:pPr>
                <a:r>
                  <a:rPr sz="1275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%</a:t>
                </a:r>
              </a:p>
            </p:txBody>
          </p:sp>
        </p:grpSp>
      </p:grpSp>
      <p:grpSp>
        <p:nvGrpSpPr>
          <p:cNvPr id="25" name="項目 4"/>
          <p:cNvGrpSpPr/>
          <p:nvPr/>
        </p:nvGrpSpPr>
        <p:grpSpPr>
          <a:xfrm>
            <a:off x="5257800" y="3905250"/>
            <a:ext cx="6248400" cy="2409825"/>
            <a:chOff x="5257800" y="3905250"/>
            <a:chExt cx="6248400" cy="2409825"/>
          </a:xfrm>
        </p:grpSpPr>
        <p:sp>
          <p:nvSpPr>
            <p:cNvPr id="26" name="Rounded Rectangle 25"/>
            <p:cNvSpPr/>
            <p:nvPr/>
          </p:nvSpPr>
          <p:spPr>
            <a:xfrm>
              <a:off x="5257800" y="3905250"/>
              <a:ext cx="6248400" cy="2409825"/>
            </a:xfrm>
            <a:prstGeom prst="roundRect">
              <a:avLst>
                <a:gd name="adj" fmla="val 4743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7" name="Oval 26"/>
            <p:cNvSpPr/>
            <p:nvPr/>
          </p:nvSpPr>
          <p:spPr>
            <a:xfrm>
              <a:off x="5442585" y="4861560"/>
              <a:ext cx="49530" cy="49530"/>
            </a:xfrm>
            <a:prstGeom prst="ellipse">
              <a:avLst/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00700" y="4778312"/>
              <a:ext cx="3274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倉庫の出荷の流れを、まず 1 日一緒に見させてください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5442585" y="5071110"/>
              <a:ext cx="49530" cy="49530"/>
            </a:xfrm>
            <a:prstGeom prst="ellipse">
              <a:avLst/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600700" y="4987862"/>
              <a:ext cx="3427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ご提案は、見た流れの数字をもとに 2 週間でお持ちします</a:t>
              </a:r>
            </a:p>
          </p:txBody>
        </p:sp>
        <p:sp>
          <p:nvSpPr>
            <p:cNvPr id="31" name="Oval 30"/>
            <p:cNvSpPr/>
            <p:nvPr/>
          </p:nvSpPr>
          <p:spPr>
            <a:xfrm>
              <a:off x="5442585" y="5280660"/>
              <a:ext cx="49530" cy="49530"/>
            </a:xfrm>
            <a:prstGeom prst="ellipse">
              <a:avLst/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600700" y="5197412"/>
              <a:ext cx="2969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連絡はメールかお電話で、平日なら当日に返します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6736080" cy="712279"/>
            <a:chOff x="685800" y="292037"/>
            <a:chExt cx="6736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7506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新人研修｜3 班の自己紹介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6736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3 班は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経理・営業・物流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から集まった 3 人です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※人名・社名は作例のため架空です</a:t>
            </a:r>
          </a:p>
        </p:txBody>
      </p:sp>
      <p:grpSp>
        <p:nvGrpSpPr>
          <p:cNvPr id="8" name="項目 1"/>
          <p:cNvGrpSpPr/>
          <p:nvPr/>
        </p:nvGrpSpPr>
        <p:grpSpPr>
          <a:xfrm>
            <a:off x="685800" y="1352550"/>
            <a:ext cx="10820400" cy="3695700"/>
            <a:chOff x="685800" y="1352550"/>
            <a:chExt cx="10820400" cy="3695700"/>
          </a:xfrm>
        </p:grpSpPr>
        <p:grpSp>
          <p:nvGrpSpPr>
            <p:cNvPr id="9" name="項目 1"/>
            <p:cNvGrpSpPr/>
            <p:nvPr/>
          </p:nvGrpSpPr>
          <p:grpSpPr>
            <a:xfrm>
              <a:off x="685800" y="1352550"/>
              <a:ext cx="3476625" cy="3695700"/>
              <a:chOff x="685800" y="1352550"/>
              <a:chExt cx="3476625" cy="36957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85800" y="1352550"/>
                <a:ext cx="3476625" cy="3695700"/>
              </a:xfrm>
              <a:prstGeom prst="roundRect">
                <a:avLst>
                  <a:gd name="adj" fmla="val 3287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pic>
            <p:nvPicPr>
              <p:cNvPr id="11" name="Picture 10" descr="img-b2e58ddbe971ab6ec6c4b840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5350" y="1565148"/>
                <a:ext cx="3060700" cy="2381250"/>
              </a:xfrm>
              <a:prstGeom prst="roundRect">
                <a:avLst>
                  <a:gd name="adj" fmla="val 4800"/>
                </a:avLst>
              </a:prstGeom>
            </p:spPr>
          </p:pic>
          <p:sp>
            <p:nvSpPr>
              <p:cNvPr id="12" name="Rounded Rectangle 11"/>
              <p:cNvSpPr/>
              <p:nvPr/>
            </p:nvSpPr>
            <p:spPr>
              <a:xfrm>
                <a:off x="1009650" y="3619500"/>
                <a:ext cx="409575" cy="209550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104900" y="3633121"/>
                <a:ext cx="3705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862"/>
                  </a:lnSpc>
                </a:pPr>
                <a:r>
                  <a:rPr sz="862" b="1">
                    <a:solidFill>
                      <a:srgbClr val="0E7C6B"/>
                    </a:solidFill>
                    <a:latin typeface="Noto Sans JP"/>
                    <a:ea typeface="Noto Sans JP"/>
                    <a:cs typeface="Noto Sans JP"/>
                  </a:rPr>
                  <a:t>班長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895350" y="403021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佐伯 拓海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895350" y="4252246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経理部</a:t>
                </a:r>
              </a:p>
            </p:txBody>
          </p:sp>
          <p:cxnSp>
            <p:nvCxnSpPr>
              <p:cNvPr id="16" name="Connector 15"/>
              <p:cNvCxnSpPr/>
              <p:nvPr/>
            </p:nvCxnSpPr>
            <p:spPr>
              <a:xfrm>
                <a:off x="895350" y="4562475"/>
                <a:ext cx="3057525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895350" y="4654486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57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数字の確かめ役。締めの早さなら任せてください</a:t>
                </a:r>
              </a:p>
            </p:txBody>
          </p:sp>
        </p:grpSp>
        <p:grpSp>
          <p:nvGrpSpPr>
            <p:cNvPr id="18" name="項目 2"/>
            <p:cNvGrpSpPr/>
            <p:nvPr/>
          </p:nvGrpSpPr>
          <p:grpSpPr>
            <a:xfrm>
              <a:off x="4352925" y="1352550"/>
              <a:ext cx="3476625" cy="3695700"/>
              <a:chOff x="4352925" y="1352550"/>
              <a:chExt cx="3476625" cy="3695700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4352925" y="1352550"/>
                <a:ext cx="3476625" cy="3695700"/>
              </a:xfrm>
              <a:prstGeom prst="roundRect">
                <a:avLst>
                  <a:gd name="adj" fmla="val 3287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pic>
            <p:nvPicPr>
              <p:cNvPr id="20" name="Picture 19" descr="img-89c40ae2768c361b8fe64070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5650" y="1565148"/>
                <a:ext cx="3060700" cy="2381250"/>
              </a:xfrm>
              <a:prstGeom prst="roundRect">
                <a:avLst>
                  <a:gd name="adj" fmla="val 4800"/>
                </a:avLst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4562475" y="403021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小野 真理子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4562475" y="4252246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営業部</a:t>
                </a:r>
              </a:p>
            </p:txBody>
          </p:sp>
          <p:cxnSp>
            <p:nvCxnSpPr>
              <p:cNvPr id="23" name="Connector 22"/>
              <p:cNvCxnSpPr/>
              <p:nvPr/>
            </p:nvCxnSpPr>
            <p:spPr>
              <a:xfrm>
                <a:off x="4562475" y="4562475"/>
                <a:ext cx="3067050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TextBox 23"/>
              <p:cNvSpPr txBox="1"/>
              <p:nvPr/>
            </p:nvSpPr>
            <p:spPr>
              <a:xfrm>
                <a:off x="4562475" y="4654486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57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お客様の声を集めます。話を聞くのが好きです</a:t>
                </a:r>
              </a:p>
            </p:txBody>
          </p:sp>
        </p:grpSp>
        <p:grpSp>
          <p:nvGrpSpPr>
            <p:cNvPr id="25" name="項目 3"/>
            <p:cNvGrpSpPr/>
            <p:nvPr/>
          </p:nvGrpSpPr>
          <p:grpSpPr>
            <a:xfrm>
              <a:off x="8029575" y="1352550"/>
              <a:ext cx="3476625" cy="3695700"/>
              <a:chOff x="8029575" y="1352550"/>
              <a:chExt cx="3476625" cy="3695700"/>
            </a:xfrm>
          </p:grpSpPr>
          <p:sp>
            <p:nvSpPr>
              <p:cNvPr id="26" name="Rounded Rectangle 25"/>
              <p:cNvSpPr/>
              <p:nvPr/>
            </p:nvSpPr>
            <p:spPr>
              <a:xfrm>
                <a:off x="8029575" y="1352550"/>
                <a:ext cx="3476625" cy="3695700"/>
              </a:xfrm>
              <a:prstGeom prst="roundRect">
                <a:avLst>
                  <a:gd name="adj" fmla="val 3287"/>
                </a:avLst>
              </a:prstGeom>
              <a:solidFill>
                <a:srgbClr val="FFFFFF"/>
              </a:solidFill>
              <a:ln w="9525">
                <a:solidFill>
                  <a:srgbClr val="CFE9E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pic>
            <p:nvPicPr>
              <p:cNvPr id="27" name="Picture 26" descr="img-1e8c5ddc7b253af4d447594a.jp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35950" y="1565148"/>
                <a:ext cx="3060700" cy="2381250"/>
              </a:xfrm>
              <a:prstGeom prst="roundRect">
                <a:avLst>
                  <a:gd name="adj" fmla="val 4800"/>
                </a:avLst>
              </a:prstGeom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8239125" y="4030218"/>
                <a:ext cx="7010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森田 健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8239125" y="4252246"/>
                <a:ext cx="522922" cy="17526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207"/>
                  </a:lnSpc>
                </a:pPr>
                <a:r>
                  <a:rPr sz="862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物流部</a:t>
                </a:r>
              </a:p>
            </p:txBody>
          </p:sp>
          <p:cxnSp>
            <p:nvCxnSpPr>
              <p:cNvPr id="30" name="Connector 29"/>
              <p:cNvCxnSpPr/>
              <p:nvPr/>
            </p:nvCxnSpPr>
            <p:spPr>
              <a:xfrm>
                <a:off x="8239125" y="4562475"/>
                <a:ext cx="3057525" cy="0"/>
              </a:xfrm>
              <a:prstGeom prst="line">
                <a:avLst/>
              </a:prstGeom>
              <a:ln w="9525">
                <a:solidFill>
                  <a:srgbClr val="CFE9E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/>
              <p:cNvSpPr txBox="1"/>
              <p:nvPr/>
            </p:nvSpPr>
            <p:spPr>
              <a:xfrm>
                <a:off x="8239125" y="4654486"/>
                <a:ext cx="28174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57"/>
                  </a:lnSpc>
                </a:pPr>
                <a:r>
                  <a:rPr sz="975" b="0">
                    <a:solidFill>
                      <a:srgbClr val="3C3F44"/>
                    </a:solidFill>
                    <a:latin typeface="Noto Sans JP"/>
                    <a:ea typeface="Noto Sans JP"/>
                    <a:cs typeface="Noto Sans JP"/>
                  </a:rPr>
                  <a:t>現場の段取り役。倉庫の中なら道案内できます</a:t>
                </a:r>
              </a:p>
            </p:txBody>
          </p:sp>
        </p:grpSp>
      </p:grpSp>
      <p:grpSp>
        <p:nvGrpSpPr>
          <p:cNvPr id="32" name="項目 2"/>
          <p:cNvGrpSpPr/>
          <p:nvPr/>
        </p:nvGrpSpPr>
        <p:grpSpPr>
          <a:xfrm>
            <a:off x="685800" y="5162550"/>
            <a:ext cx="10820400" cy="1152525"/>
            <a:chOff x="685800" y="5162550"/>
            <a:chExt cx="10820400" cy="1152525"/>
          </a:xfrm>
        </p:grpSpPr>
        <p:sp>
          <p:nvSpPr>
            <p:cNvPr id="33" name="Rounded Rectangle 32"/>
            <p:cNvSpPr/>
            <p:nvPr/>
          </p:nvSpPr>
          <p:spPr>
            <a:xfrm>
              <a:off x="685800" y="5162550"/>
              <a:ext cx="10820400" cy="1152525"/>
            </a:xfrm>
            <a:prstGeom prst="roundRect">
              <a:avLst>
                <a:gd name="adj" fmla="val 9917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857250" y="5476875"/>
              <a:ext cx="6858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65346" y="5501735"/>
              <a:ext cx="6696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3 班の目標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57250" y="5730049"/>
              <a:ext cx="51377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研修の最後の発表で、部門をまたいだ改善案を 1 つ出します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