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0000"/>
          <c:w val="1.00000"/>
          <c:h val="1.00000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1F3A6D"/>
            </a:solidFill>
            <a:ln w="14287">
              <a:solidFill>
                <a:srgbClr val="FFFFFF"/>
              </a:solidFill>
            </a:ln>
          </c:spPr>
          <c:dPt>
            <c:idx val="0"/>
            <c:spPr>
              <a:solidFill>
                <a:srgbClr val="1F3A6D"/>
              </a:solidFill>
              <a:ln w="14287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1F3A6D"/>
              </a:solidFill>
              <a:ln w="14287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B8862F"/>
              </a:solidFill>
              <a:ln w="14287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BFC1C6"/>
              </a:solidFill>
              <a:ln w="14287">
                <a:solidFill>
                  <a:srgbClr val="FFFFFF"/>
                </a:solidFill>
              </a:ln>
            </c:spPr>
          </c:dPt>
          <c:dLbls>
            <c:dLbl>
              <c:idx val="0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&quot;%&quot;;&quot;−&quot;#,##0&quot;%&quot;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昼食</c:v>
                </c:pt>
                <c:pt idx="1">
                  <c:v>休暇</c:v>
                </c:pt>
                <c:pt idx="2">
                  <c:v>住宅手当</c:v>
                </c:pt>
                <c:pt idx="3">
                  <c:v>その他</c:v>
                </c:pt>
              </c:strCache>
            </c:strRef>
          </c:cat>
          <c:val>
            <c:numRef>
              <c:f>Sheet1!$B$2:$B$5</c:f>
              <c:numCache>
                <c:formatCode>#,##0"%";"−"#,##0"%"</c:formatCode>
                <c:ptCount val="4"/>
                <c:pt idx="0">
                  <c:v>38.0</c:v>
                </c:pt>
                <c:pt idx="1">
                  <c:v>24.0</c:v>
                </c:pt>
                <c:pt idx="2">
                  <c:v>21.0</c:v>
                </c:pt>
                <c:pt idx="3">
                  <c:v>17.0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5405"/>
          <c:w val="1.00000"/>
          <c:h val="0.884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売上</c:v>
                </c:pt>
              </c:strCache>
            </c:strRef>
          </c:tx>
          <c:spPr>
            <a:solidFill>
              <a:srgbClr val="1F3A6D"/>
            </a:solidFill>
            <a:ln>
              <a:noFill/>
            </a:ln>
          </c:spPr>
          <c:invertIfNegative val="0"/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1 年目</c:v>
                </c:pt>
                <c:pt idx="1">
                  <c:v>2 年目</c:v>
                </c:pt>
                <c:pt idx="2">
                  <c:v>3 年目</c:v>
                </c:pt>
              </c:strCache>
            </c:strRef>
          </c:cat>
          <c:val>
            <c:numRef>
              <c:f>Sheet1!$B$2:$B$4</c:f>
              <c:numCache>
                <c:formatCode>#,##0.0;"−"#,##0.0</c:formatCode>
                <c:ptCount val="3"/>
                <c:pt idx="0">
                  <c:v>0.6</c:v>
                </c:pt>
                <c:pt idx="1">
                  <c:v>2.4</c:v>
                </c:pt>
                <c:pt idx="2">
                  <c:v>4.8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費用</c:v>
                </c:pt>
              </c:strCache>
            </c:strRef>
          </c:tx>
          <c:spPr>
            <a:solidFill>
              <a:srgbClr val="BFC1C6"/>
            </a:solidFill>
            <a:ln>
              <a:noFill/>
            </a:ln>
          </c:spPr>
          <c:invertIfNegative val="0"/>
          <c:dLbls>
            <c:numFmt formatCode="#,##0.0;&quot;−&quot;#,##0.0" sourceLinked="0"/>
            <c:txPr>
              <a:bodyPr/>
              <a:lstStyle/>
              <a:p>
                <a:pPr>
                  <a:def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1 年目</c:v>
                </c:pt>
                <c:pt idx="1">
                  <c:v>2 年目</c:v>
                </c:pt>
                <c:pt idx="2">
                  <c:v>3 年目</c:v>
                </c:pt>
              </c:strCache>
            </c:strRef>
          </c:cat>
          <c:val>
            <c:numRef>
              <c:f>Sheet1!$C$2:$C$4</c:f>
              <c:numCache>
                <c:formatCode>#,##0.0;"−"#,##0.0</c:formatCode>
                <c:ptCount val="3"/>
                <c:pt idx="0">
                  <c:v>1.4</c:v>
                </c:pt>
                <c:pt idx="1">
                  <c:v>2.8</c:v>
                </c:pt>
                <c:pt idx="2">
                  <c:v>4.3</c:v>
                </c:pt>
              </c:numCache>
            </c:numRef>
          </c:val>
        </c:ser>
        <c:gapWidth val="50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.0"/>
          <c:min val="0.0"/>
        </c:scaling>
        <c:delete val="0"/>
        <c:axPos val="l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1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fe44a6d5ae6ef7dbda1acd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06e0b68b078c833a4229d4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579751" cy="382185"/>
          </a:xfrm>
          <a:prstGeom prst="rect">
            <a:avLst/>
          </a:prstGeom>
        </p:spPr>
      </p:pic>
      <p:pic>
        <p:nvPicPr>
          <p:cNvPr id="4" name="Picture 3" descr="img-02b363ed5da269fe16e1da1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584" y="552450"/>
            <a:ext cx="5309616" cy="5753100"/>
          </a:xfrm>
          <a:prstGeom prst="roundRect">
            <a:avLst>
              <a:gd name="adj" fmla="val 2152"/>
            </a:avLst>
          </a:prstGeom>
        </p:spPr>
      </p:pic>
      <p:grpSp>
        <p:nvGrpSpPr>
          <p:cNvPr id="5" name="題名"/>
          <p:cNvGrpSpPr/>
          <p:nvPr/>
        </p:nvGrpSpPr>
        <p:grpSpPr>
          <a:xfrm>
            <a:off x="685800" y="1248918"/>
            <a:ext cx="5198554" cy="2136267"/>
            <a:chOff x="685800" y="1248918"/>
            <a:chExt cx="5198554" cy="2136267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1248918"/>
              <a:ext cx="22250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新規事業企画書｜経営企画部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615116"/>
              <a:ext cx="5198554" cy="148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4898"/>
                </a:lnSpc>
              </a:pPr>
              <a:r>
                <a:rPr sz="4222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置くだけの社食</a:t>
              </a:r>
              <a:r>
                <a:rPr sz="4222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</a:t>
              </a:r>
            </a:p>
            <a:p>
              <a:pPr algn="l">
                <a:lnSpc>
                  <a:spcPts val="4898"/>
                </a:lnSpc>
              </a:pPr>
              <a:r>
                <a:rPr sz="4222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昼食の不満をなくす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3080385"/>
              <a:ext cx="42291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2027 年度 新規事業 検討会議　2026 年 10 月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631680" cy="1078420"/>
            <a:chOff x="685800" y="292037"/>
            <a:chExt cx="9631680" cy="1078420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00　この企画の要点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631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3 年目に売上 4.8 億円・営業黒字。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まず 20 社で試させてください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157097"/>
              <a:ext cx="49568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75"/>
                </a:lnSpc>
              </a:pPr>
              <a:r>
                <a:rPr sz="1050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決めていただきたいのは、2027 年 1〜6 月の試験導入（予算 1,200 万円）です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9" name="項目 1"/>
          <p:cNvGrpSpPr/>
          <p:nvPr/>
        </p:nvGrpSpPr>
        <p:grpSpPr>
          <a:xfrm>
            <a:off x="685800" y="1590675"/>
            <a:ext cx="3543300" cy="1905000"/>
            <a:chOff x="685800" y="1590675"/>
            <a:chExt cx="3543300" cy="1905000"/>
          </a:xfrm>
        </p:grpSpPr>
        <p:sp>
          <p:nvSpPr>
            <p:cNvPr id="10" name="Rounded Rectangle 9"/>
            <p:cNvSpPr/>
            <p:nvPr/>
          </p:nvSpPr>
          <p:spPr>
            <a:xfrm>
              <a:off x="685800" y="1590675"/>
              <a:ext cx="3543300" cy="1905000"/>
            </a:xfrm>
            <a:prstGeom prst="roundRect">
              <a:avLst>
                <a:gd name="adj" fmla="val 6000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57250" y="1824609"/>
              <a:ext cx="13982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4.8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24050" y="2217992"/>
              <a:ext cx="5886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億円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7250" y="2613184"/>
              <a:ext cx="11668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3 年目の売上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7250" y="2843498"/>
              <a:ext cx="20754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A9BAD4"/>
                  </a:solidFill>
                  <a:latin typeface="Noto Sans JP"/>
                  <a:ea typeface="Noto Sans JP"/>
                  <a:cs typeface="Noto Sans JP"/>
                </a:rPr>
                <a:t>契約 600 社 × 月 6.7 万円</a:t>
              </a:r>
            </a:p>
          </p:txBody>
        </p:sp>
      </p:grpSp>
      <p:grpSp>
        <p:nvGrpSpPr>
          <p:cNvPr id="15" name="項目 2"/>
          <p:cNvGrpSpPr/>
          <p:nvPr/>
        </p:nvGrpSpPr>
        <p:grpSpPr>
          <a:xfrm>
            <a:off x="4343400" y="1590675"/>
            <a:ext cx="3505200" cy="1905000"/>
            <a:chOff x="4343400" y="1590675"/>
            <a:chExt cx="3505200" cy="1905000"/>
          </a:xfrm>
        </p:grpSpPr>
        <p:sp>
          <p:nvSpPr>
            <p:cNvPr id="16" name="Rounded Rectangle 15"/>
            <p:cNvSpPr/>
            <p:nvPr/>
          </p:nvSpPr>
          <p:spPr>
            <a:xfrm>
              <a:off x="4343400" y="1590675"/>
              <a:ext cx="3505200" cy="1905000"/>
            </a:xfrm>
            <a:prstGeom prst="roundRect">
              <a:avLst>
                <a:gd name="adj" fmla="val 6000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14850" y="1824609"/>
              <a:ext cx="7886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72050" y="2217992"/>
              <a:ext cx="5886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年目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4850" y="2613184"/>
              <a:ext cx="14716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営業黒字になる年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14850" y="2843498"/>
              <a:ext cx="16182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2 年目は −0.4 億円</a:t>
              </a:r>
            </a:p>
          </p:txBody>
        </p:sp>
      </p:grpSp>
      <p:grpSp>
        <p:nvGrpSpPr>
          <p:cNvPr id="21" name="項目 3"/>
          <p:cNvGrpSpPr/>
          <p:nvPr/>
        </p:nvGrpSpPr>
        <p:grpSpPr>
          <a:xfrm>
            <a:off x="7962900" y="1590675"/>
            <a:ext cx="3543300" cy="1905000"/>
            <a:chOff x="7962900" y="1590675"/>
            <a:chExt cx="3543300" cy="1905000"/>
          </a:xfrm>
        </p:grpSpPr>
        <p:sp>
          <p:nvSpPr>
            <p:cNvPr id="22" name="Rounded Rectangle 21"/>
            <p:cNvSpPr/>
            <p:nvPr/>
          </p:nvSpPr>
          <p:spPr>
            <a:xfrm>
              <a:off x="7962900" y="1590675"/>
              <a:ext cx="3543300" cy="1905000"/>
            </a:xfrm>
            <a:prstGeom prst="roundRect">
              <a:avLst>
                <a:gd name="adj" fmla="val 6000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34350" y="1824609"/>
              <a:ext cx="21602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1,200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63150" y="2217992"/>
              <a:ext cx="5886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万円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134350" y="2613184"/>
              <a:ext cx="13192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試験導入の予算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34350" y="2843498"/>
              <a:ext cx="13134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20 社 × 6 か月</a:t>
              </a:r>
            </a:p>
          </p:txBody>
        </p:sp>
      </p:grpSp>
      <p:grpSp>
        <p:nvGrpSpPr>
          <p:cNvPr id="27" name="項目 4"/>
          <p:cNvGrpSpPr/>
          <p:nvPr/>
        </p:nvGrpSpPr>
        <p:grpSpPr>
          <a:xfrm>
            <a:off x="685800" y="3819525"/>
            <a:ext cx="10256520" cy="1090231"/>
            <a:chOff x="685800" y="3819525"/>
            <a:chExt cx="10256520" cy="1090231"/>
          </a:xfrm>
        </p:grpSpPr>
        <p:grpSp>
          <p:nvGrpSpPr>
            <p:cNvPr id="28" name="項目 1"/>
            <p:cNvGrpSpPr/>
            <p:nvPr/>
          </p:nvGrpSpPr>
          <p:grpSpPr>
            <a:xfrm>
              <a:off x="685800" y="3819525"/>
              <a:ext cx="2969895" cy="1090231"/>
              <a:chOff x="685800" y="3819525"/>
              <a:chExt cx="2969895" cy="1090231"/>
            </a:xfrm>
          </p:grpSpPr>
          <p:pic>
            <p:nvPicPr>
              <p:cNvPr id="29" name="Picture 28" descr="25e491842ca8349e0d002474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395935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0" name="Oval 29"/>
              <p:cNvSpPr/>
              <p:nvPr/>
            </p:nvSpPr>
            <p:spPr>
              <a:xfrm>
                <a:off x="685800" y="38195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85800" y="44969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何を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85800" y="4711636"/>
                <a:ext cx="2969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冷蔵庫と棚を置き、惣菜と弁当を週 2 回補充する</a:t>
                </a:r>
              </a:p>
            </p:txBody>
          </p:sp>
        </p:grpSp>
        <p:grpSp>
          <p:nvGrpSpPr>
            <p:cNvPr id="33" name="項目 2"/>
            <p:cNvGrpSpPr/>
            <p:nvPr/>
          </p:nvGrpSpPr>
          <p:grpSpPr>
            <a:xfrm>
              <a:off x="4410075" y="3819525"/>
              <a:ext cx="2665095" cy="1090231"/>
              <a:chOff x="4410075" y="3819525"/>
              <a:chExt cx="2665095" cy="1090231"/>
            </a:xfrm>
          </p:grpSpPr>
          <p:pic>
            <p:nvPicPr>
              <p:cNvPr id="34" name="Picture 33" descr="5a57b2eed4ba84f78699a85e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395935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5" name="Oval 34"/>
              <p:cNvSpPr/>
              <p:nvPr/>
            </p:nvSpPr>
            <p:spPr>
              <a:xfrm>
                <a:off x="4410075" y="38195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410075" y="4496943"/>
                <a:ext cx="396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誰に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4410075" y="4711636"/>
                <a:ext cx="2665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従業員 30〜300 名で、社員食堂の無い会社</a:t>
                </a:r>
              </a:p>
            </p:txBody>
          </p:sp>
        </p:grpSp>
        <p:grpSp>
          <p:nvGrpSpPr>
            <p:cNvPr id="38" name="項目 3"/>
            <p:cNvGrpSpPr/>
            <p:nvPr/>
          </p:nvGrpSpPr>
          <p:grpSpPr>
            <a:xfrm>
              <a:off x="8124825" y="3819525"/>
              <a:ext cx="2817495" cy="1090231"/>
              <a:chOff x="8124825" y="3819525"/>
              <a:chExt cx="2817495" cy="1090231"/>
            </a:xfrm>
          </p:grpSpPr>
          <p:pic>
            <p:nvPicPr>
              <p:cNvPr id="39" name="Picture 38" descr="c0bf9df5be4fbb6b9583215f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3959352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0" name="Oval 39"/>
              <p:cNvSpPr/>
              <p:nvPr/>
            </p:nvSpPr>
            <p:spPr>
              <a:xfrm>
                <a:off x="8124825" y="3819525"/>
                <a:ext cx="533400" cy="53340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8124825" y="4496943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なぜうちが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124825" y="4711636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既存の食品卸の配送網と仕入れがそのまま使える</a:t>
                </a:r>
              </a:p>
            </p:txBody>
          </p:sp>
        </p:grpSp>
      </p:grpSp>
      <p:grpSp>
        <p:nvGrpSpPr>
          <p:cNvPr id="43" name="項目 5"/>
          <p:cNvGrpSpPr/>
          <p:nvPr/>
        </p:nvGrpSpPr>
        <p:grpSpPr>
          <a:xfrm>
            <a:off x="685800" y="5210175"/>
            <a:ext cx="10820400" cy="1104900"/>
            <a:chOff x="685800" y="5210175"/>
            <a:chExt cx="10820400" cy="1104900"/>
          </a:xfrm>
        </p:grpSpPr>
        <p:sp>
          <p:nvSpPr>
            <p:cNvPr id="44" name="Rounded Rectangle 43"/>
            <p:cNvSpPr/>
            <p:nvPr/>
          </p:nvSpPr>
          <p:spPr>
            <a:xfrm>
              <a:off x="685800" y="5210175"/>
              <a:ext cx="10820400" cy="1104900"/>
            </a:xfrm>
            <a:prstGeom prst="roundRect">
              <a:avLst>
                <a:gd name="adj" fmla="val 10344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857250" y="5495925"/>
              <a:ext cx="12954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65346" y="5520785"/>
              <a:ext cx="1279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決めていただきたいこと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57250" y="5758624"/>
              <a:ext cx="81857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2027 年 1〜6 月、取引先 20 社で試験導入する。予算 1,200 万円。7 月に続けるかを判断する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784080" cy="1078420"/>
            <a:chOff x="685800" y="292037"/>
            <a:chExt cx="9784080" cy="1078420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01　背景と課題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784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中小企業の 8 割に社員食堂が無く、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昼食が離職の理由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になっています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1157097"/>
              <a:ext cx="4804410" cy="2133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75"/>
                </a:lnSpc>
              </a:pPr>
              <a:r>
                <a:rPr sz="1050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取引先 120 社への聞き取りでは、昼食の不満が福利厚生の不満の 1 位でした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85800" y="6429566"/>
            <a:ext cx="37204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※取引先への聞き取り（2026 年 8 月）。社名・数値は作例のため架空です</a:t>
            </a:r>
          </a:p>
        </p:txBody>
      </p:sp>
      <p:grpSp>
        <p:nvGrpSpPr>
          <p:cNvPr id="9" name="項目 1"/>
          <p:cNvGrpSpPr/>
          <p:nvPr/>
        </p:nvGrpSpPr>
        <p:grpSpPr>
          <a:xfrm>
            <a:off x="685800" y="1590675"/>
            <a:ext cx="6705600" cy="3124200"/>
            <a:chOff x="685800" y="1590675"/>
            <a:chExt cx="6705600" cy="3124200"/>
          </a:xfrm>
        </p:grpSpPr>
        <p:grpSp>
          <p:nvGrpSpPr>
            <p:cNvPr id="10" name="項目 1"/>
            <p:cNvGrpSpPr/>
            <p:nvPr/>
          </p:nvGrpSpPr>
          <p:grpSpPr>
            <a:xfrm>
              <a:off x="685800" y="1590675"/>
              <a:ext cx="2105025" cy="3124200"/>
              <a:chOff x="685800" y="1590675"/>
              <a:chExt cx="2105025" cy="312420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685800" y="1590675"/>
                <a:ext cx="2105025" cy="3124200"/>
              </a:xfrm>
              <a:prstGeom prst="roundRect">
                <a:avLst>
                  <a:gd name="adj" fmla="val 542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95350" y="2276475"/>
                <a:ext cx="190500" cy="19050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880110" y="22844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181100" y="2284476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立地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95350" y="2572893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近くに店が無い</a:t>
                </a:r>
              </a:p>
            </p:txBody>
          </p:sp>
          <p:cxnSp>
            <p:nvCxnSpPr>
              <p:cNvPr id="16" name="Connector 15"/>
              <p:cNvCxnSpPr/>
              <p:nvPr/>
            </p:nvCxnSpPr>
            <p:spPr>
              <a:xfrm>
                <a:off x="895350" y="2905125"/>
                <a:ext cx="16859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895350" y="3016187"/>
                <a:ext cx="1750695" cy="402431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工業団地・郊外の事務所は昼</a:t>
                </a:r>
              </a:p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に出られない</a:t>
                </a: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895350" y="4295775"/>
                <a:ext cx="4572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DE5F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938689" y="4309396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62%</a:t>
                </a:r>
              </a:p>
            </p:txBody>
          </p:sp>
        </p:grpSp>
        <p:grpSp>
          <p:nvGrpSpPr>
            <p:cNvPr id="20" name="項目 2"/>
            <p:cNvGrpSpPr/>
            <p:nvPr/>
          </p:nvGrpSpPr>
          <p:grpSpPr>
            <a:xfrm>
              <a:off x="2981325" y="1590675"/>
              <a:ext cx="2105025" cy="3124200"/>
              <a:chOff x="2981325" y="1590675"/>
              <a:chExt cx="2105025" cy="3124200"/>
            </a:xfrm>
          </p:grpSpPr>
          <p:sp>
            <p:nvSpPr>
              <p:cNvPr id="21" name="Rounded Rectangle 20"/>
              <p:cNvSpPr/>
              <p:nvPr/>
            </p:nvSpPr>
            <p:spPr>
              <a:xfrm>
                <a:off x="2981325" y="1590675"/>
                <a:ext cx="2105025" cy="3124200"/>
              </a:xfrm>
              <a:prstGeom prst="roundRect">
                <a:avLst>
                  <a:gd name="adj" fmla="val 542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190875" y="2276475"/>
                <a:ext cx="190500" cy="19050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175635" y="22844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476625" y="2284476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時間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190875" y="2572893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休憩が短い</a:t>
                </a:r>
              </a:p>
            </p:txBody>
          </p:sp>
          <p:cxnSp>
            <p:nvCxnSpPr>
              <p:cNvPr id="26" name="Connector 25"/>
              <p:cNvCxnSpPr/>
              <p:nvPr/>
            </p:nvCxnSpPr>
            <p:spPr>
              <a:xfrm>
                <a:off x="3190875" y="2905125"/>
                <a:ext cx="1695450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3190875" y="3016187"/>
                <a:ext cx="1750695" cy="402431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工場の休憩は 45 分。買いに</a:t>
                </a:r>
              </a:p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出ると食べる時間が無い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3190875" y="4295775"/>
                <a:ext cx="4572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DE5F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234214" y="4309396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48%</a:t>
                </a:r>
              </a:p>
            </p:txBody>
          </p:sp>
        </p:grpSp>
        <p:grpSp>
          <p:nvGrpSpPr>
            <p:cNvPr id="30" name="項目 3"/>
            <p:cNvGrpSpPr/>
            <p:nvPr/>
          </p:nvGrpSpPr>
          <p:grpSpPr>
            <a:xfrm>
              <a:off x="5286375" y="1590675"/>
              <a:ext cx="2105025" cy="3124200"/>
              <a:chOff x="5286375" y="1590675"/>
              <a:chExt cx="2105025" cy="3124200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5286375" y="1590675"/>
                <a:ext cx="2105025" cy="3124200"/>
              </a:xfrm>
              <a:prstGeom prst="roundRect">
                <a:avLst>
                  <a:gd name="adj" fmla="val 5429"/>
                </a:avLst>
              </a:prstGeom>
              <a:solidFill>
                <a:srgbClr val="FFFFFF"/>
              </a:solidFill>
              <a:ln w="9525">
                <a:solidFill>
                  <a:srgbClr val="D6DEEB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5495925" y="2276475"/>
                <a:ext cx="190500" cy="190500"/>
              </a:xfrm>
              <a:prstGeom prst="ellipse">
                <a:avLst/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480685" y="228447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3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781675" y="2284476"/>
                <a:ext cx="373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費用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95925" y="2572893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食堂は作れない</a:t>
                </a:r>
              </a:p>
            </p:txBody>
          </p:sp>
          <p:cxnSp>
            <p:nvCxnSpPr>
              <p:cNvPr id="36" name="Connector 35"/>
              <p:cNvCxnSpPr/>
              <p:nvPr/>
            </p:nvCxnSpPr>
            <p:spPr>
              <a:xfrm>
                <a:off x="5495925" y="2905125"/>
                <a:ext cx="1685925" cy="0"/>
              </a:xfrm>
              <a:prstGeom prst="line">
                <a:avLst/>
              </a:prstGeom>
              <a:ln w="9525">
                <a:solidFill>
                  <a:srgbClr val="D6DEE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5495925" y="3016187"/>
                <a:ext cx="1750695" cy="402431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食堂の設置は数千万円。300 </a:t>
                </a:r>
              </a:p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名以下では割に合わない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5495925" y="4295775"/>
                <a:ext cx="457200" cy="209550"/>
              </a:xfrm>
              <a:prstGeom prst="roundRect">
                <a:avLst>
                  <a:gd name="adj" fmla="val 50000"/>
                </a:avLst>
              </a:prstGeom>
              <a:solidFill>
                <a:srgbClr val="DDE5F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539264" y="4309396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36"/>
                  </a:lnSpc>
                </a:pPr>
                <a:r>
                  <a:rPr sz="86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81%</a:t>
                </a:r>
              </a:p>
            </p:txBody>
          </p:sp>
        </p:grpSp>
      </p:grpSp>
      <p:grpSp>
        <p:nvGrpSpPr>
          <p:cNvPr id="40" name="項目 2"/>
          <p:cNvGrpSpPr/>
          <p:nvPr/>
        </p:nvGrpSpPr>
        <p:grpSpPr>
          <a:xfrm>
            <a:off x="7599045" y="2358314"/>
            <a:ext cx="3811905" cy="1680210"/>
            <a:chOff x="7599045" y="2358314"/>
            <a:chExt cx="3811905" cy="1680210"/>
          </a:xfrm>
        </p:grpSpPr>
        <p:graphicFrame>
          <p:nvGraphicFramePr>
            <p:cNvPr id="41" name="Chart 40"/>
            <p:cNvGraphicFramePr>
              <a:graphicFrameLocks noGrp="1"/>
            </p:cNvGraphicFramePr>
            <p:nvPr/>
          </p:nvGraphicFramePr>
          <p:xfrm>
            <a:off x="7599045" y="2358314"/>
            <a:ext cx="1680210" cy="1680210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  <p:grpSp>
          <p:nvGrpSpPr>
            <p:cNvPr id="42" name="項目 1"/>
            <p:cNvGrpSpPr/>
            <p:nvPr/>
          </p:nvGrpSpPr>
          <p:grpSpPr>
            <a:xfrm>
              <a:off x="9886950" y="2456402"/>
              <a:ext cx="1524000" cy="324898"/>
              <a:chOff x="9886950" y="2456402"/>
              <a:chExt cx="1524000" cy="324898"/>
            </a:xfrm>
          </p:grpSpPr>
          <p:sp>
            <p:nvSpPr>
              <p:cNvPr id="43" name="Rounded Rectangle 42"/>
              <p:cNvSpPr/>
              <p:nvPr/>
            </p:nvSpPr>
            <p:spPr>
              <a:xfrm>
                <a:off x="9886950" y="2514600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0115550" y="2462022"/>
                <a:ext cx="3848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昼食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0870882" y="2456402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38%</a:t>
                </a:r>
              </a:p>
            </p:txBody>
          </p:sp>
          <p:cxnSp>
            <p:nvCxnSpPr>
              <p:cNvPr id="46" name="Connector 45"/>
              <p:cNvCxnSpPr/>
              <p:nvPr/>
            </p:nvCxnSpPr>
            <p:spPr>
              <a:xfrm>
                <a:off x="9886950" y="2781300"/>
                <a:ext cx="15240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項目 2"/>
            <p:cNvGrpSpPr/>
            <p:nvPr/>
          </p:nvGrpSpPr>
          <p:grpSpPr>
            <a:xfrm>
              <a:off x="9886950" y="2875502"/>
              <a:ext cx="1524000" cy="324898"/>
              <a:chOff x="9886950" y="2875502"/>
              <a:chExt cx="1524000" cy="324898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9886950" y="2933700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115550" y="2881122"/>
                <a:ext cx="3848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休暇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0870882" y="2875502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24%</a:t>
                </a:r>
              </a:p>
            </p:txBody>
          </p:sp>
          <p:cxnSp>
            <p:nvCxnSpPr>
              <p:cNvPr id="51" name="Connector 50"/>
              <p:cNvCxnSpPr/>
              <p:nvPr/>
            </p:nvCxnSpPr>
            <p:spPr>
              <a:xfrm>
                <a:off x="9886950" y="3200400"/>
                <a:ext cx="15240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項目 3"/>
            <p:cNvGrpSpPr/>
            <p:nvPr/>
          </p:nvGrpSpPr>
          <p:grpSpPr>
            <a:xfrm>
              <a:off x="9886950" y="3294602"/>
              <a:ext cx="1524000" cy="324898"/>
              <a:chOff x="9886950" y="3294602"/>
              <a:chExt cx="1524000" cy="324898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9886950" y="3352800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B8862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115550" y="3300222"/>
                <a:ext cx="6896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住宅手当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0870882" y="3294602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21%</a:t>
                </a:r>
              </a:p>
            </p:txBody>
          </p:sp>
          <p:cxnSp>
            <p:nvCxnSpPr>
              <p:cNvPr id="56" name="Connector 55"/>
              <p:cNvCxnSpPr/>
              <p:nvPr/>
            </p:nvCxnSpPr>
            <p:spPr>
              <a:xfrm>
                <a:off x="9886950" y="3619500"/>
                <a:ext cx="15240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項目 4"/>
            <p:cNvGrpSpPr/>
            <p:nvPr/>
          </p:nvGrpSpPr>
          <p:grpSpPr>
            <a:xfrm>
              <a:off x="9886950" y="3713702"/>
              <a:ext cx="1524000" cy="220980"/>
              <a:chOff x="9886950" y="3713702"/>
              <a:chExt cx="1524000" cy="220980"/>
            </a:xfrm>
          </p:grpSpPr>
          <p:sp>
            <p:nvSpPr>
              <p:cNvPr id="58" name="Rounded Rectangle 57"/>
              <p:cNvSpPr/>
              <p:nvPr/>
            </p:nvSpPr>
            <p:spPr>
              <a:xfrm>
                <a:off x="9886950" y="3771900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BFC1C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115550" y="3719322"/>
                <a:ext cx="5372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その他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870882" y="3713702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17%</a:t>
                </a:r>
              </a:p>
            </p:txBody>
          </p:sp>
        </p:grpSp>
        <p:sp>
          <p:nvSpPr>
            <p:cNvPr id="61" name="TextBox 60"/>
            <p:cNvSpPr txBox="1"/>
            <p:nvPr/>
          </p:nvSpPr>
          <p:spPr>
            <a:xfrm>
              <a:off x="8058741" y="2883953"/>
              <a:ext cx="760819" cy="40325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sz="1984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38%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249602" y="3235262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昼食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7543800" y="5188363"/>
            <a:ext cx="2984182" cy="2362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453"/>
              </a:lnSpc>
            </a:pPr>
            <a:r>
              <a:rPr sz="1162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福利厚生の不満（取引先 120 社の社員）</a:t>
            </a:r>
          </a:p>
        </p:txBody>
      </p:sp>
      <p:grpSp>
        <p:nvGrpSpPr>
          <p:cNvPr id="64" name="項目 4"/>
          <p:cNvGrpSpPr/>
          <p:nvPr/>
        </p:nvGrpSpPr>
        <p:grpSpPr>
          <a:xfrm>
            <a:off x="685800" y="4829175"/>
            <a:ext cx="6705600" cy="1485900"/>
            <a:chOff x="685800" y="4829175"/>
            <a:chExt cx="6705600" cy="1485900"/>
          </a:xfrm>
        </p:grpSpPr>
        <p:sp>
          <p:nvSpPr>
            <p:cNvPr id="65" name="Rounded Rectangle 64"/>
            <p:cNvSpPr/>
            <p:nvPr/>
          </p:nvSpPr>
          <p:spPr>
            <a:xfrm>
              <a:off x="685800" y="4829175"/>
              <a:ext cx="6705600" cy="1485900"/>
            </a:xfrm>
            <a:prstGeom prst="roundRect">
              <a:avLst>
                <a:gd name="adj" fmla="val 7692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57250" y="5172075"/>
              <a:ext cx="6096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03446" y="5196935"/>
              <a:ext cx="517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現場の声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766762" y="5434774"/>
              <a:ext cx="6599872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「昼はコンビニまで車で 10 分。結局パンで済ませています」（部品工場・入</a:t>
              </a:r>
            </a:p>
            <a:p>
              <a:pPr algn="l" marL="90488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社 2 年目）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784080" cy="712279"/>
            <a:chOff x="685800" y="292037"/>
            <a:chExt cx="9784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02　提案する事業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784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冷蔵庫を置いて週 2 回補充するだけで、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 食 300 円の社食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348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562100"/>
            <a:ext cx="10829925" cy="1066800"/>
            <a:chOff x="685800" y="156210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562100"/>
              <a:ext cx="2495550" cy="1066800"/>
              <a:chOff x="685800" y="156210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56210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75260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812608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14425" y="2165985"/>
                <a:ext cx="1638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冷蔵庫と棚を置く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992249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562100"/>
              <a:ext cx="2495550" cy="1066800"/>
              <a:chOff x="3467100" y="156210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56210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75260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812608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733800" y="2165985"/>
                <a:ext cx="1943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社員がアプリで払う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992249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562100"/>
              <a:ext cx="2495550" cy="1066800"/>
              <a:chOff x="6238875" y="156210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56210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75260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812608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819900" y="2165985"/>
                <a:ext cx="13335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週 2 回 補充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992249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562100"/>
              <a:ext cx="2495550" cy="1066800"/>
              <a:chOff x="9020175" y="156210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56210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75260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812608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3A6D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439275" y="2165985"/>
                <a:ext cx="1638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売れ筋で入れ替え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3553968"/>
            <a:ext cx="3084195" cy="2199132"/>
            <a:chOff x="685800" y="3553968"/>
            <a:chExt cx="3084195" cy="2199132"/>
          </a:xfrm>
        </p:grpSpPr>
        <p:grpSp>
          <p:nvGrpSpPr>
            <p:cNvPr id="33" name="項目 1"/>
            <p:cNvGrpSpPr/>
            <p:nvPr/>
          </p:nvGrpSpPr>
          <p:grpSpPr>
            <a:xfrm>
              <a:off x="685800" y="3553968"/>
              <a:ext cx="2322195" cy="446532"/>
              <a:chOff x="685800" y="3553968"/>
              <a:chExt cx="2322195" cy="446532"/>
            </a:xfrm>
          </p:grpSpPr>
          <p:pic>
            <p:nvPicPr>
              <p:cNvPr id="34" name="Picture 33" descr="c4745d0c0de1165baa179139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813" y="3701225"/>
                <a:ext cx="192024" cy="192024"/>
              </a:xfrm>
              <a:prstGeom prst="rect">
                <a:avLst/>
              </a:prstGeom>
            </p:spPr>
          </p:pic>
          <p:sp>
            <p:nvSpPr>
              <p:cNvPr id="35" name="Oval 34"/>
              <p:cNvSpPr/>
              <p:nvPr/>
            </p:nvSpPr>
            <p:spPr>
              <a:xfrm>
                <a:off x="685800" y="3600450"/>
                <a:ext cx="400050" cy="40005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257300" y="35539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置く場所は 1 畳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257300" y="3768662"/>
                <a:ext cx="1750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電源 1 つで、工事は要らない</a:t>
                </a:r>
              </a:p>
            </p:txBody>
          </p:sp>
        </p:grpSp>
        <p:grpSp>
          <p:nvGrpSpPr>
            <p:cNvPr id="38" name="項目 2"/>
            <p:cNvGrpSpPr/>
            <p:nvPr/>
          </p:nvGrpSpPr>
          <p:grpSpPr>
            <a:xfrm>
              <a:off x="685800" y="4430268"/>
              <a:ext cx="2779395" cy="446532"/>
              <a:chOff x="685800" y="4430268"/>
              <a:chExt cx="2779395" cy="446532"/>
            </a:xfrm>
          </p:grpSpPr>
          <p:pic>
            <p:nvPicPr>
              <p:cNvPr id="39" name="Picture 38" descr="b84b0d7e5650379e8c50862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9813" y="4577524"/>
                <a:ext cx="192024" cy="192024"/>
              </a:xfrm>
              <a:prstGeom prst="rect">
                <a:avLst/>
              </a:prstGeom>
            </p:spPr>
          </p:pic>
          <p:sp>
            <p:nvSpPr>
              <p:cNvPr id="40" name="Oval 39"/>
              <p:cNvSpPr/>
              <p:nvPr/>
            </p:nvSpPr>
            <p:spPr>
              <a:xfrm>
                <a:off x="685800" y="4476750"/>
                <a:ext cx="400050" cy="40005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257300" y="443026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無人で払える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257300" y="464496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社員のスマホで決済。会社は月額だけ</a:t>
                </a:r>
              </a:p>
            </p:txBody>
          </p:sp>
        </p:grpSp>
        <p:grpSp>
          <p:nvGrpSpPr>
            <p:cNvPr id="43" name="項目 3"/>
            <p:cNvGrpSpPr/>
            <p:nvPr/>
          </p:nvGrpSpPr>
          <p:grpSpPr>
            <a:xfrm>
              <a:off x="685800" y="5306568"/>
              <a:ext cx="3084195" cy="446532"/>
              <a:chOff x="685800" y="5306568"/>
              <a:chExt cx="3084195" cy="446532"/>
            </a:xfrm>
          </p:grpSpPr>
          <p:pic>
            <p:nvPicPr>
              <p:cNvPr id="44" name="Picture 43" descr="796683d9d785b5ba18097c2e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9813" y="5453824"/>
                <a:ext cx="192024" cy="192024"/>
              </a:xfrm>
              <a:prstGeom prst="rect">
                <a:avLst/>
              </a:prstGeom>
            </p:spPr>
          </p:pic>
          <p:sp>
            <p:nvSpPr>
              <p:cNvPr id="45" name="Oval 44"/>
              <p:cNvSpPr/>
              <p:nvPr/>
            </p:nvSpPr>
            <p:spPr>
              <a:xfrm>
                <a:off x="685800" y="5353050"/>
                <a:ext cx="400050" cy="400050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257300" y="53065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売れ筋で入れ替え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257300" y="552126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売れた数を見て、翌週の品ぞろえを変える</a:t>
                </a:r>
              </a:p>
            </p:txBody>
          </p:sp>
        </p:grpSp>
      </p:grpSp>
      <p:graphicFrame>
        <p:nvGraphicFramePr>
          <p:cNvPr id="48" name="Table 47"/>
          <p:cNvGraphicFramePr>
            <a:graphicFrameLocks noGrp="1"/>
          </p:cNvGraphicFramePr>
          <p:nvPr/>
        </p:nvGraphicFramePr>
        <p:xfrm>
          <a:off x="6591300" y="3031998"/>
          <a:ext cx="4914900" cy="32830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95500"/>
                <a:gridCol w="1485900"/>
                <a:gridCol w="1333500"/>
              </a:tblGrid>
              <a:tr h="371475"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会社が払う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社員が払う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525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月額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6.7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—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DE5F1"/>
                    </a:solidFill>
                  </a:tcPr>
                </a:tc>
              </a:tr>
              <a:tr h="9525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食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（補助 200 円）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300 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10066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初期費用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 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—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498080" cy="712279"/>
            <a:chOff x="685800" y="292037"/>
            <a:chExt cx="7498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03　収支計画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498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 年目に 300 社、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3 年目に営業黒字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になる計画です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693926"/>
            <a:ext cx="6412230" cy="4158859"/>
            <a:chOff x="685800" y="1693926"/>
            <a:chExt cx="6412230" cy="4158859"/>
          </a:xfrm>
        </p:grpSpPr>
        <p:sp>
          <p:nvSpPr>
            <p:cNvPr id="9" name="TextBox 8"/>
            <p:cNvSpPr txBox="1"/>
            <p:nvPr/>
          </p:nvSpPr>
          <p:spPr>
            <a:xfrm>
              <a:off x="685800" y="1699546"/>
              <a:ext cx="6753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単位：億円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000750" y="1733550"/>
              <a:ext cx="104775" cy="104775"/>
            </a:xfrm>
            <a:prstGeom prst="roundRect">
              <a:avLst>
                <a:gd name="adj" fmla="val 27272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72200" y="1693926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売上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553200" y="1733550"/>
              <a:ext cx="104775" cy="104775"/>
            </a:xfrm>
            <a:prstGeom prst="roundRect">
              <a:avLst>
                <a:gd name="adj" fmla="val 27272"/>
              </a:avLst>
            </a:prstGeom>
            <a:solidFill>
              <a:srgbClr val="BFC1C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24650" y="1693926"/>
              <a:ext cx="3733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費用</a:t>
              </a:r>
            </a:p>
          </p:txBody>
        </p:sp>
        <p:graphicFrame>
          <p:nvGraphicFramePr>
            <p:cNvPr id="14" name="Chart 13"/>
            <p:cNvGraphicFramePr>
              <a:graphicFrameLocks noGrp="1"/>
            </p:cNvGraphicFramePr>
            <p:nvPr/>
          </p:nvGraphicFramePr>
          <p:xfrm>
            <a:off x="685800" y="1976110"/>
            <a:ext cx="6248400" cy="3876675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</p:grp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505700" y="1355598"/>
          <a:ext cx="4000500" cy="28575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371600"/>
                <a:gridCol w="876300"/>
                <a:gridCol w="876300"/>
                <a:gridCol w="876300"/>
              </a:tblGrid>
              <a:tr h="371475"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 年目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契約社数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80 社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300 社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600 社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売上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0.6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2.4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4.8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1038225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営業利益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−0.8 億</a:t>
                      </a:r>
                    </a:p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−0.4 億</a:t>
                      </a:r>
                    </a:p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0.5 億円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</a:tr>
            </a:tbl>
          </a:graphicData>
        </a:graphic>
      </p:graphicFrame>
      <p:grpSp>
        <p:nvGrpSpPr>
          <p:cNvPr id="16" name="項目 3"/>
          <p:cNvGrpSpPr/>
          <p:nvPr/>
        </p:nvGrpSpPr>
        <p:grpSpPr>
          <a:xfrm>
            <a:off x="7505700" y="4324350"/>
            <a:ext cx="4090035" cy="1990725"/>
            <a:chOff x="7505700" y="4324350"/>
            <a:chExt cx="4090035" cy="1990725"/>
          </a:xfrm>
        </p:grpSpPr>
        <p:sp>
          <p:nvSpPr>
            <p:cNvPr id="17" name="Rounded Rectangle 16"/>
            <p:cNvSpPr/>
            <p:nvPr/>
          </p:nvSpPr>
          <p:spPr>
            <a:xfrm>
              <a:off x="7505700" y="4324350"/>
              <a:ext cx="4000500" cy="1990725"/>
            </a:xfrm>
            <a:prstGeom prst="roundRect">
              <a:avLst>
                <a:gd name="adj" fmla="val 5741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677150" y="4924425"/>
              <a:ext cx="381000" cy="209550"/>
            </a:xfrm>
            <a:prstGeom prst="roundRect">
              <a:avLst>
                <a:gd name="adj" fmla="val 50000"/>
              </a:avLst>
            </a:prstGeom>
            <a:solidFill>
              <a:srgbClr val="B886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85246" y="494928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前提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77150" y="5177600"/>
              <a:ext cx="39185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 社あたり月 6.7 万円。解約は年 10%。配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送は既存の食品卸の便に載せる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650480" cy="712279"/>
            <a:chOff x="685800" y="292037"/>
            <a:chExt cx="76504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04　進め方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6504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 月から 20 社で試し、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7 月に本格展開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を判断します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400175"/>
            <a:ext cx="10820400" cy="2343150"/>
            <a:chOff x="685800" y="1400175"/>
            <a:chExt cx="10820400" cy="2343150"/>
          </a:xfrm>
        </p:grpSpPr>
        <p:cxnSp>
          <p:nvCxnSpPr>
            <p:cNvPr id="9" name="Connector 8"/>
            <p:cNvCxnSpPr/>
            <p:nvPr/>
          </p:nvCxnSpPr>
          <p:spPr>
            <a:xfrm>
              <a:off x="3476625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 9"/>
            <p:cNvCxnSpPr/>
            <p:nvPr/>
          </p:nvCxnSpPr>
          <p:spPr>
            <a:xfrm>
              <a:off x="4810125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or 10"/>
            <p:cNvCxnSpPr/>
            <p:nvPr/>
          </p:nvCxnSpPr>
          <p:spPr>
            <a:xfrm>
              <a:off x="6153150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 11"/>
            <p:cNvCxnSpPr/>
            <p:nvPr/>
          </p:nvCxnSpPr>
          <p:spPr>
            <a:xfrm>
              <a:off x="7486650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or 12"/>
            <p:cNvCxnSpPr/>
            <p:nvPr/>
          </p:nvCxnSpPr>
          <p:spPr>
            <a:xfrm>
              <a:off x="8829675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or 13"/>
            <p:cNvCxnSpPr/>
            <p:nvPr/>
          </p:nvCxnSpPr>
          <p:spPr>
            <a:xfrm>
              <a:off x="10163175" y="1400175"/>
              <a:ext cx="0" cy="2343150"/>
            </a:xfrm>
            <a:prstGeom prst="line">
              <a:avLst/>
            </a:prstGeom>
            <a:ln w="9525">
              <a:solidFill>
                <a:srgbClr val="E6E7E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ounded Rectangle 14"/>
            <p:cNvSpPr/>
            <p:nvPr/>
          </p:nvSpPr>
          <p:spPr>
            <a:xfrm>
              <a:off x="2133600" y="1400175"/>
              <a:ext cx="9372600" cy="285750"/>
            </a:xfrm>
            <a:prstGeom prst="roundRect">
              <a:avLst>
                <a:gd name="adj" fmla="val 40000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10802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 月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53828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 月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87328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3 月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30352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4 月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73378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5 月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306878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6 月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649902" y="1435036"/>
              <a:ext cx="379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7 月</a:t>
              </a:r>
            </a:p>
          </p:txBody>
        </p:sp>
        <p:grpSp>
          <p:nvGrpSpPr>
            <p:cNvPr id="23" name="項目 1"/>
            <p:cNvGrpSpPr/>
            <p:nvPr/>
          </p:nvGrpSpPr>
          <p:grpSpPr>
            <a:xfrm>
              <a:off x="685800" y="1835086"/>
              <a:ext cx="10820400" cy="365189"/>
              <a:chOff x="685800" y="1835086"/>
              <a:chExt cx="10820400" cy="365189"/>
            </a:xfrm>
          </p:grpSpPr>
          <p:cxnSp>
            <p:nvCxnSpPr>
              <p:cNvPr id="24" name="Connector 23"/>
              <p:cNvCxnSpPr/>
              <p:nvPr/>
            </p:nvCxnSpPr>
            <p:spPr>
              <a:xfrm>
                <a:off x="685800" y="2200275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685800" y="1835086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170"/>
                  </a:lnSpc>
                </a:pPr>
                <a:r>
                  <a:rPr sz="9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20 社に設置</a:t>
                </a:r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2171700" y="1847850"/>
                <a:ext cx="2600325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27" name="項目 2"/>
            <p:cNvGrpSpPr/>
            <p:nvPr/>
          </p:nvGrpSpPr>
          <p:grpSpPr>
            <a:xfrm>
              <a:off x="685800" y="2349436"/>
              <a:ext cx="10820400" cy="365189"/>
              <a:chOff x="685800" y="2349436"/>
              <a:chExt cx="10820400" cy="365189"/>
            </a:xfrm>
          </p:grpSpPr>
          <p:cxnSp>
            <p:nvCxnSpPr>
              <p:cNvPr id="28" name="Connector 27"/>
              <p:cNvCxnSpPr/>
              <p:nvPr/>
            </p:nvCxnSpPr>
            <p:spPr>
              <a:xfrm>
                <a:off x="685800" y="2714625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685800" y="2349436"/>
                <a:ext cx="988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170"/>
                  </a:lnSpc>
                </a:pPr>
                <a:r>
                  <a:rPr sz="9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品ぞろえを調整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3514725" y="2362200"/>
                <a:ext cx="5276850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31" name="項目 3"/>
            <p:cNvGrpSpPr/>
            <p:nvPr/>
          </p:nvGrpSpPr>
          <p:grpSpPr>
            <a:xfrm>
              <a:off x="685800" y="2863787"/>
              <a:ext cx="10820400" cy="365188"/>
              <a:chOff x="685800" y="2863787"/>
              <a:chExt cx="10820400" cy="365188"/>
            </a:xfrm>
          </p:grpSpPr>
          <p:cxnSp>
            <p:nvCxnSpPr>
              <p:cNvPr id="32" name="Connector 31"/>
              <p:cNvCxnSpPr/>
              <p:nvPr/>
            </p:nvCxnSpPr>
            <p:spPr>
              <a:xfrm>
                <a:off x="685800" y="3228975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685800" y="2863787"/>
                <a:ext cx="836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170"/>
                  </a:lnSpc>
                </a:pPr>
                <a:r>
                  <a:rPr sz="9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継続率を測る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6191250" y="2876550"/>
                <a:ext cx="3943350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  <p:grpSp>
          <p:nvGrpSpPr>
            <p:cNvPr id="35" name="項目 4"/>
            <p:cNvGrpSpPr/>
            <p:nvPr/>
          </p:nvGrpSpPr>
          <p:grpSpPr>
            <a:xfrm>
              <a:off x="685800" y="3378137"/>
              <a:ext cx="10820400" cy="365188"/>
              <a:chOff x="685800" y="3378137"/>
              <a:chExt cx="10820400" cy="365188"/>
            </a:xfrm>
          </p:grpSpPr>
          <p:cxnSp>
            <p:nvCxnSpPr>
              <p:cNvPr id="36" name="Connector 35"/>
              <p:cNvCxnSpPr/>
              <p:nvPr/>
            </p:nvCxnSpPr>
            <p:spPr>
              <a:xfrm>
                <a:off x="685800" y="3743325"/>
                <a:ext cx="108204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685800" y="3378137"/>
                <a:ext cx="988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170"/>
                  </a:lnSpc>
                </a:pPr>
                <a:r>
                  <a:rPr sz="97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本格展開の判断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10201275" y="3390900"/>
                <a:ext cx="1266825" cy="190500"/>
              </a:xfrm>
              <a:prstGeom prst="roundRect">
                <a:avLst>
                  <a:gd name="adj" fmla="val 30000"/>
                </a:avLst>
              </a:prstGeom>
              <a:solidFill>
                <a:srgbClr val="1F3A6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</p:grpSp>
      </p:grpSp>
      <p:grpSp>
        <p:nvGrpSpPr>
          <p:cNvPr id="39" name="項目 2"/>
          <p:cNvGrpSpPr/>
          <p:nvPr/>
        </p:nvGrpSpPr>
        <p:grpSpPr>
          <a:xfrm>
            <a:off x="685800" y="3905250"/>
            <a:ext cx="3543300" cy="2409825"/>
            <a:chOff x="685800" y="3905250"/>
            <a:chExt cx="3543300" cy="2409825"/>
          </a:xfrm>
        </p:grpSpPr>
        <p:sp>
          <p:nvSpPr>
            <p:cNvPr id="40" name="Rounded Rectangle 39"/>
            <p:cNvSpPr/>
            <p:nvPr/>
          </p:nvSpPr>
          <p:spPr>
            <a:xfrm>
              <a:off x="685800" y="3905250"/>
              <a:ext cx="3543300" cy="2409825"/>
            </a:xfrm>
            <a:prstGeom prst="roundRect">
              <a:avLst>
                <a:gd name="adj" fmla="val 4743"/>
              </a:avLst>
            </a:prstGeom>
            <a:solidFill>
              <a:srgbClr val="1F3A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57250" y="4386834"/>
              <a:ext cx="12458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80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95450" y="4780216"/>
              <a:ext cx="4362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%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57250" y="5184934"/>
              <a:ext cx="14716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継続の判断ライン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7250" y="5405723"/>
              <a:ext cx="22278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A9BAD4"/>
                  </a:solidFill>
                  <a:latin typeface="Noto Sans JP"/>
                  <a:ea typeface="Noto Sans JP"/>
                  <a:cs typeface="Noto Sans JP"/>
                </a:rPr>
                <a:t>6 か月後も続ける会社の割合</a:t>
              </a:r>
            </a:p>
          </p:txBody>
        </p:sp>
      </p:grpSp>
      <p:grpSp>
        <p:nvGrpSpPr>
          <p:cNvPr id="45" name="項目 3"/>
          <p:cNvGrpSpPr/>
          <p:nvPr/>
        </p:nvGrpSpPr>
        <p:grpSpPr>
          <a:xfrm>
            <a:off x="4343400" y="3905250"/>
            <a:ext cx="3505200" cy="2409825"/>
            <a:chOff x="4343400" y="3905250"/>
            <a:chExt cx="3505200" cy="2409825"/>
          </a:xfrm>
        </p:grpSpPr>
        <p:sp>
          <p:nvSpPr>
            <p:cNvPr id="46" name="Rounded Rectangle 45"/>
            <p:cNvSpPr/>
            <p:nvPr/>
          </p:nvSpPr>
          <p:spPr>
            <a:xfrm>
              <a:off x="4343400" y="3905250"/>
              <a:ext cx="3505200" cy="2409825"/>
            </a:xfrm>
            <a:prstGeom prst="roundRect">
              <a:avLst>
                <a:gd name="adj" fmla="val 4743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14850" y="4386834"/>
              <a:ext cx="12458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15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353050" y="4780216"/>
              <a:ext cx="7410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食/日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514850" y="5184934"/>
              <a:ext cx="16240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 台あたりの販売数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514850" y="5405723"/>
              <a:ext cx="19230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これを下回る設置は撤去</a:t>
              </a:r>
            </a:p>
          </p:txBody>
        </p:sp>
      </p:grpSp>
      <p:grpSp>
        <p:nvGrpSpPr>
          <p:cNvPr id="51" name="項目 4"/>
          <p:cNvGrpSpPr/>
          <p:nvPr/>
        </p:nvGrpSpPr>
        <p:grpSpPr>
          <a:xfrm>
            <a:off x="7962900" y="3905250"/>
            <a:ext cx="3543300" cy="2409825"/>
            <a:chOff x="7962900" y="3905250"/>
            <a:chExt cx="3543300" cy="2409825"/>
          </a:xfrm>
        </p:grpSpPr>
        <p:sp>
          <p:nvSpPr>
            <p:cNvPr id="52" name="Rounded Rectangle 51"/>
            <p:cNvSpPr/>
            <p:nvPr/>
          </p:nvSpPr>
          <p:spPr>
            <a:xfrm>
              <a:off x="7962900" y="3905250"/>
              <a:ext cx="3543300" cy="2409825"/>
            </a:xfrm>
            <a:prstGeom prst="roundRect">
              <a:avLst>
                <a:gd name="adj" fmla="val 4743"/>
              </a:avLst>
            </a:prstGeom>
            <a:solidFill>
              <a:srgbClr val="EEF2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134350" y="4386834"/>
              <a:ext cx="7886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4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591550" y="4780216"/>
              <a:ext cx="4362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名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134350" y="5184934"/>
              <a:ext cx="13192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試験導入の体制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134350" y="5405723"/>
              <a:ext cx="22278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経営企画 2・営業 1・物流 1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8061e4708bba4b4a35589f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802880" cy="712279"/>
            <a:chOff x="685800" y="292037"/>
            <a:chExt cx="7802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445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05　お願いしたいこと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802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本日は、</a:t>
              </a:r>
              <a:r>
                <a:rPr sz="2400" b="1">
                  <a:solidFill>
                    <a:srgbClr val="1F3A6D"/>
                  </a:solidFill>
                  <a:latin typeface="Noto Sans JP"/>
                  <a:ea typeface="Noto Sans JP"/>
                  <a:cs typeface="Noto Sans JP"/>
                </a:rPr>
                <a:t>試験導入の予算 1,200 万円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をご判断ください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348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※金額は税別。社名・数値は作例のため架空です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5372100" cy="49594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276600"/>
                <a:gridCol w="20955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項目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金額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冷蔵庫・棚（20 台）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決済アプリの設定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150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商品の試作と仕入れ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人件費（兼務の按分）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150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304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合計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1,200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DE5F1"/>
                    </a:solidFill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6596062" y="2791968"/>
            <a:ext cx="3336608" cy="2032445"/>
            <a:chOff x="6596062" y="2791968"/>
            <a:chExt cx="3336608" cy="2032445"/>
          </a:xfrm>
        </p:grpSpPr>
        <p:grpSp>
          <p:nvGrpSpPr>
            <p:cNvPr id="10" name="項目 1"/>
            <p:cNvGrpSpPr/>
            <p:nvPr/>
          </p:nvGrpSpPr>
          <p:grpSpPr>
            <a:xfrm>
              <a:off x="6596062" y="2791968"/>
              <a:ext cx="3336608" cy="413195"/>
              <a:chOff x="6596062" y="2791968"/>
              <a:chExt cx="3336608" cy="413195"/>
            </a:xfrm>
          </p:grpSpPr>
          <p:pic>
            <p:nvPicPr>
              <p:cNvPr id="11" name="Picture 10" descr="b4b23c3d65349aaec392b8f3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87884" y="2931795"/>
                <a:ext cx="178308" cy="178308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6596062" y="2833688"/>
                <a:ext cx="371475" cy="371475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7115175" y="27919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損失の上限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115175" y="3006662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撤去しても冷蔵庫は既存の物流センターで使える</a:t>
                </a:r>
              </a:p>
            </p:txBody>
          </p:sp>
        </p:grpSp>
        <p:grpSp>
          <p:nvGrpSpPr>
            <p:cNvPr id="15" name="項目 2"/>
            <p:cNvGrpSpPr/>
            <p:nvPr/>
          </p:nvGrpSpPr>
          <p:grpSpPr>
            <a:xfrm>
              <a:off x="6596062" y="3601593"/>
              <a:ext cx="2574608" cy="413194"/>
              <a:chOff x="6596062" y="3601593"/>
              <a:chExt cx="2574608" cy="413194"/>
            </a:xfrm>
          </p:grpSpPr>
          <p:pic>
            <p:nvPicPr>
              <p:cNvPr id="16" name="Picture 15" descr="2d7443fbf790819c637f393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7884" y="3741420"/>
                <a:ext cx="178308" cy="178308"/>
              </a:xfrm>
              <a:prstGeom prst="rect">
                <a:avLst/>
              </a:prstGeom>
            </p:spPr>
          </p:pic>
          <p:sp>
            <p:nvSpPr>
              <p:cNvPr id="17" name="Oval 16"/>
              <p:cNvSpPr/>
              <p:nvPr/>
            </p:nvSpPr>
            <p:spPr>
              <a:xfrm>
                <a:off x="6596062" y="3643312"/>
                <a:ext cx="371475" cy="371475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115175" y="3601593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撤退の基準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115175" y="3816287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継続率 80% 未満なら 7 月に撤退</a:t>
                </a:r>
              </a:p>
            </p:txBody>
          </p:sp>
        </p:grpSp>
        <p:grpSp>
          <p:nvGrpSpPr>
            <p:cNvPr id="20" name="項目 3"/>
            <p:cNvGrpSpPr/>
            <p:nvPr/>
          </p:nvGrpSpPr>
          <p:grpSpPr>
            <a:xfrm>
              <a:off x="6596062" y="4411218"/>
              <a:ext cx="2574608" cy="413195"/>
              <a:chOff x="6596062" y="4411218"/>
              <a:chExt cx="2574608" cy="413195"/>
            </a:xfrm>
          </p:grpSpPr>
          <p:pic>
            <p:nvPicPr>
              <p:cNvPr id="21" name="Picture 20" descr="64eefd539bbf6914ff4d42ba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87884" y="4551045"/>
                <a:ext cx="178308" cy="178308"/>
              </a:xfrm>
              <a:prstGeom prst="rect">
                <a:avLst/>
              </a:prstGeom>
            </p:spPr>
          </p:pic>
          <p:sp>
            <p:nvSpPr>
              <p:cNvPr id="22" name="Oval 21"/>
              <p:cNvSpPr/>
              <p:nvPr/>
            </p:nvSpPr>
            <p:spPr>
              <a:xfrm>
                <a:off x="6596062" y="4452938"/>
                <a:ext cx="371475" cy="371475"/>
              </a:xfrm>
              <a:prstGeom prst="ellipse">
                <a:avLst/>
              </a:prstGeom>
              <a:solidFill>
                <a:srgbClr val="EEF2F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115175" y="4411218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次の報告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115175" y="462591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4 月の経営会議で途中の数字を報告</a:t>
                </a:r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