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6206"/>
          <c:w val="1.00000"/>
          <c:h val="0.871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 日の配達数</c:v>
                </c:pt>
              </c:strCache>
            </c:strRef>
          </c:tx>
          <c:spPr>
            <a:solidFill>
              <a:srgbClr val="1F3A6D"/>
            </a:solidFill>
            <a:ln>
              <a:noFill/>
            </a:ln>
          </c:spPr>
          <c:invertIfNegative val="0"/>
          <c:dPt>
            <c:idx val="0"/>
            <c:spPr>
              <a:solidFill>
                <a:srgbClr val="BFC1C6"/>
              </a:solidFill>
            </c:spPr>
          </c:dPt>
          <c:dPt>
            <c:idx val="1"/>
            <c:spPr>
              <a:solidFill>
                <a:srgbClr val="BFC1C6"/>
              </a:solidFill>
            </c:spPr>
          </c:dPt>
          <c:dPt>
            <c:idx val="2"/>
            <c:spPr>
              <a:solidFill>
                <a:srgbClr val="BFC1C6"/>
              </a:solidFill>
            </c:spPr>
          </c:dPt>
          <c:dPt>
            <c:idx val="3"/>
            <c:spPr>
              <a:solidFill>
                <a:srgbClr val="1F3A6D"/>
              </a:solidFill>
            </c:spPr>
          </c:dPt>
          <c:dLbls>
            <c:numFmt formatCode="#,##0;&quot;−&quot;#,##0" sourceLinked="0"/>
            <c:txPr>
              <a:bodyPr/>
              <a:lstStyle/>
              <a:p>
                <a:pPr>
                  <a:defRPr sz="101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いま</c:v>
                </c:pt>
                <c:pt idx="1">
                  <c:v>1 年目</c:v>
                </c:pt>
                <c:pt idx="2">
                  <c:v>2 年目</c:v>
                </c:pt>
                <c:pt idx="3">
                  <c:v>3 年目</c:v>
                </c:pt>
              </c:strCache>
            </c:strRef>
          </c:cat>
          <c:val>
            <c:numRef>
              <c:f>Sheet1!$B$2:$B$5</c:f>
              <c:numCache>
                <c:formatCode>#,##0;"−"#,##0</c:formatCode>
                <c:ptCount val="4"/>
                <c:pt idx="0">
                  <c:v>500.0</c:v>
                </c:pt>
                <c:pt idx="1">
                  <c:v>800.0</c:v>
                </c:pt>
                <c:pt idx="2">
                  <c:v>1200.0</c:v>
                </c:pt>
                <c:pt idx="3">
                  <c:v>1500.0</c:v>
                </c:pt>
              </c:numCache>
            </c:numRef>
          </c:val>
        </c:ser>
        <c:gapWidth val="492"/>
        <c:overlap val="-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500.0"/>
          <c:min val="0.0"/>
        </c:scaling>
        <c:delete val="0"/>
        <c:axPos val="l"/>
        <c:numFmt formatCode="#,##0;&quot;−&quot;#,##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500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fe44a6d5ae6ef7dbda1acd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1ff155ec2c95710fe0f645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2579751" cy="382185"/>
          </a:xfrm>
          <a:prstGeom prst="rect">
            <a:avLst/>
          </a:prstGeom>
        </p:spPr>
      </p:pic>
      <p:pic>
        <p:nvPicPr>
          <p:cNvPr id="4" name="Picture 3" descr="img-02b363ed5da269fe16e1da1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584" y="552450"/>
            <a:ext cx="5309616" cy="5753100"/>
          </a:xfrm>
          <a:prstGeom prst="roundRect">
            <a:avLst>
              <a:gd name="adj" fmla="val 2152"/>
            </a:avLst>
          </a:prstGeom>
        </p:spPr>
      </p:pic>
      <p:grpSp>
        <p:nvGrpSpPr>
          <p:cNvPr id="5" name="題名"/>
          <p:cNvGrpSpPr/>
          <p:nvPr/>
        </p:nvGrpSpPr>
        <p:grpSpPr>
          <a:xfrm>
            <a:off x="685800" y="1248918"/>
            <a:ext cx="4632960" cy="2288667"/>
            <a:chOff x="685800" y="1248918"/>
            <a:chExt cx="4632960" cy="2288667"/>
          </a:xfrm>
        </p:grpSpPr>
        <p:sp>
          <p:nvSpPr>
            <p:cNvPr id="6" name="TextBox 5"/>
            <p:cNvSpPr txBox="1"/>
            <p:nvPr/>
          </p:nvSpPr>
          <p:spPr>
            <a:xfrm>
              <a:off x="685800" y="1248918"/>
              <a:ext cx="25298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事業計画書｜2027〜2029 年度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1585722"/>
              <a:ext cx="4632960" cy="1682496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5567"/>
                </a:lnSpc>
              </a:pPr>
              <a:r>
                <a:rPr sz="48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温かい弁当を</a:t>
              </a:r>
            </a:p>
            <a:p>
              <a:pPr algn="l">
                <a:lnSpc>
                  <a:spcPts val="5567"/>
                </a:lnSpc>
              </a:pPr>
              <a:r>
                <a:rPr sz="48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毎日 1,500 食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0" y="3232785"/>
              <a:ext cx="33147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株式会社ミナモ食品　2026 年 10 月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0687622" cy="704678"/>
            <a:chOff x="685800" y="292037"/>
            <a:chExt cx="10687622" cy="704678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00　この計画の要点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37991"/>
              <a:ext cx="10687622" cy="458724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934"/>
                </a:lnSpc>
              </a:pPr>
              <a:r>
                <a:rPr sz="2257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3 年目に売上 2.4 億円・営業利益 1,800 万円。</a:t>
              </a:r>
              <a:r>
                <a:rPr sz="2257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必要な資金は 3,000 万円</a:t>
              </a:r>
              <a:r>
                <a:rPr sz="2257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722501"/>
            <a:ext cx="10403205" cy="896874"/>
            <a:chOff x="685800" y="1722501"/>
            <a:chExt cx="10403205" cy="896874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722501"/>
              <a:ext cx="1459230" cy="896874"/>
              <a:chOff x="685800" y="1722501"/>
              <a:chExt cx="1459230" cy="896874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85800" y="1722501"/>
                <a:ext cx="8305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3 年目の売上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85800" y="1857375"/>
                <a:ext cx="12001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2.4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590675" y="2228278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億円</a:t>
                </a:r>
              </a:p>
            </p:txBody>
          </p:sp>
        </p:grpSp>
        <p:grpSp>
          <p:nvGrpSpPr>
            <p:cNvPr id="13" name="項目 2"/>
            <p:cNvGrpSpPr/>
            <p:nvPr/>
          </p:nvGrpSpPr>
          <p:grpSpPr>
            <a:xfrm>
              <a:off x="3333750" y="1722501"/>
              <a:ext cx="2230755" cy="896874"/>
              <a:chOff x="3333750" y="1722501"/>
              <a:chExt cx="2230755" cy="896874"/>
            </a:xfrm>
          </p:grpSpPr>
          <p:cxnSp>
            <p:nvCxnSpPr>
              <p:cNvPr id="14" name="Connector 13"/>
              <p:cNvCxnSpPr/>
              <p:nvPr/>
            </p:nvCxnSpPr>
            <p:spPr>
              <a:xfrm>
                <a:off x="3333750" y="1781175"/>
                <a:ext cx="0" cy="72390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3448050" y="172250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3 年目の営業利益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448050" y="1857375"/>
                <a:ext cx="1809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1,800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010150" y="2228278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万円</a:t>
                </a:r>
              </a:p>
            </p:txBody>
          </p:sp>
        </p:grpSp>
        <p:grpSp>
          <p:nvGrpSpPr>
            <p:cNvPr id="18" name="項目 3"/>
            <p:cNvGrpSpPr/>
            <p:nvPr/>
          </p:nvGrpSpPr>
          <p:grpSpPr>
            <a:xfrm>
              <a:off x="6096000" y="1722501"/>
              <a:ext cx="2230755" cy="896874"/>
              <a:chOff x="6096000" y="1722501"/>
              <a:chExt cx="2230755" cy="896874"/>
            </a:xfrm>
          </p:grpSpPr>
          <p:cxnSp>
            <p:nvCxnSpPr>
              <p:cNvPr id="19" name="Connector 18"/>
              <p:cNvCxnSpPr/>
              <p:nvPr/>
            </p:nvCxnSpPr>
            <p:spPr>
              <a:xfrm>
                <a:off x="6096000" y="1781175"/>
                <a:ext cx="0" cy="72390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210300" y="172250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3 年目の配達数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210300" y="1857375"/>
                <a:ext cx="1809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1,500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772400" y="2228278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食/日</a:t>
                </a:r>
              </a:p>
            </p:txBody>
          </p:sp>
        </p:grpSp>
        <p:grpSp>
          <p:nvGrpSpPr>
            <p:cNvPr id="23" name="項目 4"/>
            <p:cNvGrpSpPr/>
            <p:nvPr/>
          </p:nvGrpSpPr>
          <p:grpSpPr>
            <a:xfrm>
              <a:off x="8858250" y="1722501"/>
              <a:ext cx="2230755" cy="896874"/>
              <a:chOff x="8858250" y="1722501"/>
              <a:chExt cx="2230755" cy="896874"/>
            </a:xfrm>
          </p:grpSpPr>
          <p:cxnSp>
            <p:nvCxnSpPr>
              <p:cNvPr id="24" name="Connector 23"/>
              <p:cNvCxnSpPr/>
              <p:nvPr/>
            </p:nvCxnSpPr>
            <p:spPr>
              <a:xfrm>
                <a:off x="8858250" y="1781175"/>
                <a:ext cx="0" cy="72390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8972550" y="172250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必要な資金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8972550" y="1857375"/>
                <a:ext cx="1809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3,000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0534650" y="2228278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万円</a:t>
                </a:r>
              </a:p>
            </p:txBody>
          </p:sp>
        </p:grpSp>
      </p:grpSp>
      <p:grpSp>
        <p:nvGrpSpPr>
          <p:cNvPr id="28" name="項目 2"/>
          <p:cNvGrpSpPr/>
          <p:nvPr/>
        </p:nvGrpSpPr>
        <p:grpSpPr>
          <a:xfrm>
            <a:off x="685800" y="3514725"/>
            <a:ext cx="10104120" cy="1090231"/>
            <a:chOff x="685800" y="3514725"/>
            <a:chExt cx="10104120" cy="1090231"/>
          </a:xfrm>
        </p:grpSpPr>
        <p:grpSp>
          <p:nvGrpSpPr>
            <p:cNvPr id="29" name="項目 1"/>
            <p:cNvGrpSpPr/>
            <p:nvPr/>
          </p:nvGrpSpPr>
          <p:grpSpPr>
            <a:xfrm>
              <a:off x="685800" y="3514725"/>
              <a:ext cx="2207895" cy="1090231"/>
              <a:chOff x="685800" y="3514725"/>
              <a:chExt cx="2207895" cy="1090231"/>
            </a:xfrm>
          </p:grpSpPr>
          <p:pic>
            <p:nvPicPr>
              <p:cNvPr id="30" name="Picture 29" descr="bf87ae10e6dae62f36f92222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3652228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1" name="Oval 30"/>
              <p:cNvSpPr/>
              <p:nvPr/>
            </p:nvSpPr>
            <p:spPr>
              <a:xfrm>
                <a:off x="685800" y="3514725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85800" y="4192143"/>
                <a:ext cx="396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何を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685800" y="4406836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オフィスへ、温かい弁当を昼に届ける</a:t>
                </a:r>
              </a:p>
            </p:txBody>
          </p:sp>
        </p:grpSp>
        <p:grpSp>
          <p:nvGrpSpPr>
            <p:cNvPr id="34" name="項目 2"/>
            <p:cNvGrpSpPr/>
            <p:nvPr/>
          </p:nvGrpSpPr>
          <p:grpSpPr>
            <a:xfrm>
              <a:off x="4410075" y="3514725"/>
              <a:ext cx="2665095" cy="1090231"/>
              <a:chOff x="4410075" y="3514725"/>
              <a:chExt cx="2665095" cy="1090231"/>
            </a:xfrm>
          </p:grpSpPr>
          <p:pic>
            <p:nvPicPr>
              <p:cNvPr id="35" name="Picture 34" descr="5a57b2eed4ba84f78699a85e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3652228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6" name="Oval 35"/>
              <p:cNvSpPr/>
              <p:nvPr/>
            </p:nvSpPr>
            <p:spPr>
              <a:xfrm>
                <a:off x="4410075" y="3514725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410075" y="4192143"/>
                <a:ext cx="396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誰に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410075" y="4406836"/>
                <a:ext cx="2665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社員 30〜300 名の会社。いまは市内の 40 社</a:t>
                </a:r>
              </a:p>
            </p:txBody>
          </p:sp>
        </p:grpSp>
        <p:grpSp>
          <p:nvGrpSpPr>
            <p:cNvPr id="39" name="項目 3"/>
            <p:cNvGrpSpPr/>
            <p:nvPr/>
          </p:nvGrpSpPr>
          <p:grpSpPr>
            <a:xfrm>
              <a:off x="8124825" y="3514725"/>
              <a:ext cx="2665095" cy="1090231"/>
              <a:chOff x="8124825" y="3514725"/>
              <a:chExt cx="2665095" cy="1090231"/>
            </a:xfrm>
          </p:grpSpPr>
          <p:pic>
            <p:nvPicPr>
              <p:cNvPr id="40" name="Picture 39" descr="62cc6f7d66a1b2640a48cd26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3652228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1" name="Oval 40"/>
              <p:cNvSpPr/>
              <p:nvPr/>
            </p:nvSpPr>
            <p:spPr>
              <a:xfrm>
                <a:off x="8124825" y="3514725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8124825" y="4192143"/>
                <a:ext cx="396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強み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124825" y="4406836"/>
                <a:ext cx="2665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自社の調理場から 30 分で届く。汁物も付く</a:t>
                </a:r>
              </a:p>
            </p:txBody>
          </p:sp>
        </p:grpSp>
      </p:grpSp>
      <p:grpSp>
        <p:nvGrpSpPr>
          <p:cNvPr id="44" name="項目 3"/>
          <p:cNvGrpSpPr/>
          <p:nvPr/>
        </p:nvGrpSpPr>
        <p:grpSpPr>
          <a:xfrm>
            <a:off x="685800" y="5153025"/>
            <a:ext cx="10820400" cy="1162050"/>
            <a:chOff x="685800" y="5153025"/>
            <a:chExt cx="10820400" cy="1162050"/>
          </a:xfrm>
        </p:grpSpPr>
        <p:sp>
          <p:nvSpPr>
            <p:cNvPr id="45" name="Rounded Rectangle 44"/>
            <p:cNvSpPr/>
            <p:nvPr/>
          </p:nvSpPr>
          <p:spPr>
            <a:xfrm>
              <a:off x="685800" y="5153025"/>
              <a:ext cx="10820400" cy="1162050"/>
            </a:xfrm>
            <a:prstGeom prst="roundRect">
              <a:avLst>
                <a:gd name="adj" fmla="val 9836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857250" y="5467350"/>
              <a:ext cx="8382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41546" y="5492210"/>
              <a:ext cx="6696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資金の使い道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57250" y="5730049"/>
              <a:ext cx="72713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 つ目の調理場（1,800 万円）・配送車 4 台（800 万円）・運転資金（400 万円）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8107680" cy="712279"/>
            <a:chOff x="685800" y="292037"/>
            <a:chExt cx="8107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01　事業の中身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8107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朝 10 時までの注文を、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12 時までに温かいまま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届けます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90650"/>
            <a:ext cx="10829925" cy="1066800"/>
            <a:chOff x="685800" y="1390650"/>
            <a:chExt cx="10829925" cy="10668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90650"/>
              <a:ext cx="2495550" cy="1066800"/>
              <a:chOff x="685800" y="1390650"/>
              <a:chExt cx="2495550" cy="10668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762125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73831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114425" y="1985010"/>
                <a:ext cx="16383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10 時までに注文</a:t>
                </a:r>
              </a:p>
            </p:txBody>
          </p:sp>
        </p:grpSp>
        <p:sp>
          <p:nvSpPr>
            <p:cNvPr id="14" name="Freeform 13"/>
            <p:cNvSpPr/>
            <p:nvPr/>
          </p:nvSpPr>
          <p:spPr>
            <a:xfrm>
              <a:off x="3262312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15" name="項目 2"/>
            <p:cNvGrpSpPr/>
            <p:nvPr/>
          </p:nvGrpSpPr>
          <p:grpSpPr>
            <a:xfrm>
              <a:off x="3467100" y="1390650"/>
              <a:ext cx="2495550" cy="1066800"/>
              <a:chOff x="3467100" y="1390650"/>
              <a:chExt cx="2495550" cy="106680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34671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5339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5100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02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733800" y="1985010"/>
                <a:ext cx="1943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自社の調理場で作る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6038850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1" name="項目 3"/>
            <p:cNvGrpSpPr/>
            <p:nvPr/>
          </p:nvGrpSpPr>
          <p:grpSpPr>
            <a:xfrm>
              <a:off x="6238875" y="1390650"/>
              <a:ext cx="2495550" cy="1066800"/>
              <a:chOff x="6238875" y="1390650"/>
              <a:chExt cx="2495550" cy="1066800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62388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3152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2913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743700" y="1985010"/>
                <a:ext cx="14859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保温の箱で配達</a:t>
                </a:r>
              </a:p>
            </p:txBody>
          </p:sp>
        </p:grpSp>
        <p:sp>
          <p:nvSpPr>
            <p:cNvPr id="26" name="Freeform 25"/>
            <p:cNvSpPr/>
            <p:nvPr/>
          </p:nvSpPr>
          <p:spPr>
            <a:xfrm>
              <a:off x="8815388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7" name="項目 4"/>
            <p:cNvGrpSpPr/>
            <p:nvPr/>
          </p:nvGrpSpPr>
          <p:grpSpPr>
            <a:xfrm>
              <a:off x="9020175" y="1390650"/>
              <a:ext cx="2495550" cy="1066800"/>
              <a:chOff x="9020175" y="1390650"/>
              <a:chExt cx="2495550" cy="1066800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90201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0086975" y="1581150"/>
                <a:ext cx="342900" cy="342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6316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04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591675" y="1985010"/>
                <a:ext cx="13335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12 時に届く</a:t>
                </a:r>
              </a:p>
            </p:txBody>
          </p:sp>
        </p:grpSp>
      </p:grp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685800" y="3031998"/>
          <a:ext cx="6248400" cy="32830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095500"/>
                <a:gridCol w="4152900"/>
              </a:tblGrid>
              <a:tr h="371475">
                <a:tc>
                  <a:txBody>
                    <a:bodyPr wrap="square"/>
                    <a:lstStyle/>
                    <a:p>
                      <a:pPr>
                        <a:defRPr sz="1012"/>
                      </a:pP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内容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価格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食 650 円（会社の補助との組み合わせも可）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品数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日替わり 3 種と汁物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注文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前日までの定期と、当日 10 時までの追加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399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配達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市内の 3 区。1 社 10 食から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3" name="項目 3"/>
          <p:cNvGrpSpPr/>
          <p:nvPr/>
        </p:nvGrpSpPr>
        <p:grpSpPr>
          <a:xfrm>
            <a:off x="7048500" y="3028950"/>
            <a:ext cx="4457700" cy="3286125"/>
            <a:chOff x="7048500" y="3028950"/>
            <a:chExt cx="4457700" cy="3286125"/>
          </a:xfrm>
        </p:grpSpPr>
        <p:sp>
          <p:nvSpPr>
            <p:cNvPr id="34" name="Rounded Rectangle 33"/>
            <p:cNvSpPr/>
            <p:nvPr/>
          </p:nvSpPr>
          <p:spPr>
            <a:xfrm>
              <a:off x="7048500" y="3028950"/>
              <a:ext cx="4457700" cy="3286125"/>
            </a:xfrm>
            <a:prstGeom prst="roundRect">
              <a:avLst>
                <a:gd name="adj" fmla="val 3478"/>
              </a:avLst>
            </a:prstGeom>
            <a:solidFill>
              <a:srgbClr val="1F3A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219950" y="3948684"/>
              <a:ext cx="12458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96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58150" y="4342066"/>
              <a:ext cx="4362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%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19950" y="4746784"/>
              <a:ext cx="16240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いまの取引先の継続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219950" y="4967573"/>
              <a:ext cx="16182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A9BAD4"/>
                  </a:solidFill>
                  <a:latin typeface="Noto Sans JP"/>
                  <a:ea typeface="Noto Sans JP"/>
                  <a:cs typeface="Noto Sans JP"/>
                </a:rPr>
                <a:t>40 社・直近 12 か月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040880" cy="712279"/>
            <a:chOff x="685800" y="292037"/>
            <a:chExt cx="7040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02　売上の計画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040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2 つ目の調理場で、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3 年目に配達を 3 倍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にします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結論"/>
          <p:cNvGrpSpPr/>
          <p:nvPr/>
        </p:nvGrpSpPr>
        <p:grpSpPr>
          <a:xfrm>
            <a:off x="685800" y="5438775"/>
            <a:ext cx="10820400" cy="876300"/>
            <a:chOff x="685800" y="5438775"/>
            <a:chExt cx="10820400" cy="876300"/>
          </a:xfrm>
        </p:grpSpPr>
        <p:sp>
          <p:nvSpPr>
            <p:cNvPr id="9" name="Rounded Rectangle 8"/>
            <p:cNvSpPr/>
            <p:nvPr/>
          </p:nvSpPr>
          <p:spPr>
            <a:xfrm>
              <a:off x="685800" y="5438775"/>
              <a:ext cx="10820400" cy="876300"/>
            </a:xfrm>
            <a:prstGeom prst="roundRect">
              <a:avLst>
                <a:gd name="adj" fmla="val 13043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57250" y="5610225"/>
              <a:ext cx="4572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00589" y="5623846"/>
              <a:ext cx="3705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336"/>
                </a:lnSpc>
              </a:pPr>
              <a:r>
                <a:rPr sz="862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前提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250" y="5859970"/>
              <a:ext cx="6978015" cy="3200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441"/>
                </a:lnSpc>
              </a:pPr>
              <a:r>
                <a:rPr sz="15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 食 650 円・年 245 日。1 年目の後半に 2 つ目の調理場が動き出します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85800" y="1356646"/>
            <a:ext cx="675322" cy="17526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36"/>
              </a:lnSpc>
            </a:pPr>
            <a:r>
              <a: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rPr>
              <a:t>単位：食/日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685800" y="1641348"/>
          <a:ext cx="10820400" cy="360692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8412480" cy="712279"/>
            <a:chOff x="685800" y="292037"/>
            <a:chExt cx="8412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03　収支の計画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8412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2 年目に黒字になり、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3 年目の営業利益は 1,800 万円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355598"/>
          <a:ext cx="6705600" cy="49594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286000"/>
                <a:gridCol w="1485900"/>
                <a:gridCol w="1485900"/>
                <a:gridCol w="1447800"/>
              </a:tblGrid>
              <a:tr h="371475">
                <a:tc>
                  <a:txBody>
                    <a:bodyPr wrap="square"/>
                    <a:lstStyle/>
                    <a:p>
                      <a:pPr>
                        <a:defRPr sz="1012"/>
                      </a:pP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年目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 年目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 年目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売上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1.3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1.9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2.4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原価（食材・包材）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0.6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0.8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1.0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人件費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0.5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0.7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0.8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そのほかの費用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0.3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0.3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0.4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304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営業利益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▲ 1,000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900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1,800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</a:tr>
            </a:tbl>
          </a:graphicData>
        </a:graphic>
      </p:graphicFrame>
      <p:grpSp>
        <p:nvGrpSpPr>
          <p:cNvPr id="9" name="項目 2"/>
          <p:cNvGrpSpPr/>
          <p:nvPr/>
        </p:nvGrpSpPr>
        <p:grpSpPr>
          <a:xfrm>
            <a:off x="7505700" y="1352550"/>
            <a:ext cx="4000500" cy="2438400"/>
            <a:chOff x="7505700" y="1352550"/>
            <a:chExt cx="4000500" cy="2438400"/>
          </a:xfrm>
        </p:grpSpPr>
        <p:sp>
          <p:nvSpPr>
            <p:cNvPr id="10" name="Rounded Rectangle 9"/>
            <p:cNvSpPr/>
            <p:nvPr/>
          </p:nvSpPr>
          <p:spPr>
            <a:xfrm>
              <a:off x="7505700" y="1352550"/>
              <a:ext cx="4000500" cy="2438400"/>
            </a:xfrm>
            <a:prstGeom prst="roundRect">
              <a:avLst>
                <a:gd name="adj" fmla="val 4687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677150" y="2171700"/>
              <a:ext cx="3810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85246" y="2196560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前提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77150" y="2434400"/>
              <a:ext cx="37661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原価率は 42%。食材の値上がりは年 3% で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見込んでいます</a:t>
              </a:r>
            </a:p>
          </p:txBody>
        </p:sp>
      </p:grpSp>
      <p:grpSp>
        <p:nvGrpSpPr>
          <p:cNvPr id="14" name="項目 3"/>
          <p:cNvGrpSpPr/>
          <p:nvPr/>
        </p:nvGrpSpPr>
        <p:grpSpPr>
          <a:xfrm>
            <a:off x="7505700" y="3905250"/>
            <a:ext cx="4000500" cy="2409825"/>
            <a:chOff x="7505700" y="3905250"/>
            <a:chExt cx="4000500" cy="2409825"/>
          </a:xfrm>
        </p:grpSpPr>
        <p:sp>
          <p:nvSpPr>
            <p:cNvPr id="15" name="Rounded Rectangle 14"/>
            <p:cNvSpPr/>
            <p:nvPr/>
          </p:nvSpPr>
          <p:spPr>
            <a:xfrm>
              <a:off x="7505700" y="3905250"/>
              <a:ext cx="4000500" cy="2409825"/>
            </a:xfrm>
            <a:prstGeom prst="roundRect">
              <a:avLst>
                <a:gd name="adj" fmla="val 4743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7677150" y="4714875"/>
              <a:ext cx="9144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723346" y="4739735"/>
              <a:ext cx="8220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気をつけること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77150" y="4968050"/>
              <a:ext cx="37661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 年目は調理場の立ち上げで赤字。資金の 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400 万円はこの分に充てます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650480" cy="712279"/>
            <a:chOff x="685800" y="292037"/>
            <a:chExt cx="7650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8362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04　進め方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650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来年 4 月に調理場を借り、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10 月から配達を広げます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62075"/>
            <a:ext cx="10820400" cy="2428875"/>
            <a:chOff x="685800" y="1362075"/>
            <a:chExt cx="10820400" cy="2428875"/>
          </a:xfrm>
        </p:grpSpPr>
        <p:cxnSp>
          <p:nvCxnSpPr>
            <p:cNvPr id="9" name="Connector 8"/>
            <p:cNvCxnSpPr/>
            <p:nvPr/>
          </p:nvCxnSpPr>
          <p:spPr>
            <a:xfrm>
              <a:off x="3819525" y="1362075"/>
              <a:ext cx="0" cy="2428875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/>
            <p:nvPr/>
          </p:nvCxnSpPr>
          <p:spPr>
            <a:xfrm>
              <a:off x="5362575" y="1362075"/>
              <a:ext cx="0" cy="2428875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/>
            <p:nvPr/>
          </p:nvCxnSpPr>
          <p:spPr>
            <a:xfrm>
              <a:off x="6896100" y="1362075"/>
              <a:ext cx="0" cy="2428875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11"/>
            <p:cNvCxnSpPr/>
            <p:nvPr/>
          </p:nvCxnSpPr>
          <p:spPr>
            <a:xfrm>
              <a:off x="8429625" y="1362075"/>
              <a:ext cx="0" cy="2428875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 12"/>
            <p:cNvCxnSpPr/>
            <p:nvPr/>
          </p:nvCxnSpPr>
          <p:spPr>
            <a:xfrm>
              <a:off x="9972675" y="1362075"/>
              <a:ext cx="0" cy="2428875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3"/>
            <p:cNvSpPr/>
            <p:nvPr/>
          </p:nvSpPr>
          <p:spPr>
            <a:xfrm>
              <a:off x="2286000" y="1362075"/>
              <a:ext cx="9220200" cy="371475"/>
            </a:xfrm>
            <a:prstGeom prst="roundRect">
              <a:avLst>
                <a:gd name="adj" fmla="val 30769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80348" y="1409128"/>
              <a:ext cx="5543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4 月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13872" y="1409128"/>
              <a:ext cx="5543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6 月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47398" y="1409128"/>
              <a:ext cx="5543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8 月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0448" y="1409128"/>
              <a:ext cx="5543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10 月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23972" y="1409128"/>
              <a:ext cx="5543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12 月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457498" y="1409128"/>
              <a:ext cx="5543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 月</a:t>
              </a:r>
            </a:p>
          </p:txBody>
        </p:sp>
        <p:grpSp>
          <p:nvGrpSpPr>
            <p:cNvPr id="21" name="項目 1"/>
            <p:cNvGrpSpPr/>
            <p:nvPr/>
          </p:nvGrpSpPr>
          <p:grpSpPr>
            <a:xfrm>
              <a:off x="685800" y="1856804"/>
              <a:ext cx="10820400" cy="391096"/>
              <a:chOff x="685800" y="1856804"/>
              <a:chExt cx="10820400" cy="391096"/>
            </a:xfrm>
          </p:grpSpPr>
          <p:cxnSp>
            <p:nvCxnSpPr>
              <p:cNvPr id="22" name="Connector 21"/>
              <p:cNvCxnSpPr/>
              <p:nvPr/>
            </p:nvCxnSpPr>
            <p:spPr>
              <a:xfrm>
                <a:off x="685800" y="2247900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685800" y="1856804"/>
                <a:ext cx="1163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30"/>
                  </a:lnSpc>
                </a:pPr>
                <a:r>
                  <a:rPr sz="12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調理場の工事</a:t>
                </a:r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2324100" y="1895475"/>
                <a:ext cx="3000375" cy="190500"/>
              </a:xfrm>
              <a:prstGeom prst="roundRect">
                <a:avLst>
                  <a:gd name="adj" fmla="val 30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25" name="項目 2"/>
            <p:cNvGrpSpPr/>
            <p:nvPr/>
          </p:nvGrpSpPr>
          <p:grpSpPr>
            <a:xfrm>
              <a:off x="685800" y="2371154"/>
              <a:ext cx="10820400" cy="391096"/>
              <a:chOff x="685800" y="2371154"/>
              <a:chExt cx="10820400" cy="391096"/>
            </a:xfrm>
          </p:grpSpPr>
          <p:cxnSp>
            <p:nvCxnSpPr>
              <p:cNvPr id="26" name="Connector 25"/>
              <p:cNvCxnSpPr/>
              <p:nvPr/>
            </p:nvCxnSpPr>
            <p:spPr>
              <a:xfrm>
                <a:off x="685800" y="2762250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685800" y="2371154"/>
                <a:ext cx="1316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30"/>
                  </a:lnSpc>
                </a:pPr>
                <a:r>
                  <a:rPr sz="12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人の採用と研修</a:t>
                </a: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3857625" y="2409825"/>
                <a:ext cx="3000375" cy="190500"/>
              </a:xfrm>
              <a:prstGeom prst="roundRect">
                <a:avLst>
                  <a:gd name="adj" fmla="val 30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29" name="項目 3"/>
            <p:cNvGrpSpPr/>
            <p:nvPr/>
          </p:nvGrpSpPr>
          <p:grpSpPr>
            <a:xfrm>
              <a:off x="685800" y="2885504"/>
              <a:ext cx="10820400" cy="391096"/>
              <a:chOff x="685800" y="2885504"/>
              <a:chExt cx="10820400" cy="391096"/>
            </a:xfrm>
          </p:grpSpPr>
          <p:cxnSp>
            <p:nvCxnSpPr>
              <p:cNvPr id="30" name="Connector 29"/>
              <p:cNvCxnSpPr/>
              <p:nvPr/>
            </p:nvCxnSpPr>
            <p:spPr>
              <a:xfrm>
                <a:off x="685800" y="3276600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685800" y="2885504"/>
                <a:ext cx="14687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30"/>
                  </a:lnSpc>
                </a:pPr>
                <a:r>
                  <a:rPr sz="12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配達の区を広げる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6934200" y="2924175"/>
                <a:ext cx="4533900" cy="190500"/>
              </a:xfrm>
              <a:prstGeom prst="roundRect">
                <a:avLst>
                  <a:gd name="adj" fmla="val 30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33" name="項目 4"/>
            <p:cNvGrpSpPr/>
            <p:nvPr/>
          </p:nvGrpSpPr>
          <p:grpSpPr>
            <a:xfrm>
              <a:off x="685800" y="3399854"/>
              <a:ext cx="10820400" cy="391096"/>
              <a:chOff x="685800" y="3399854"/>
              <a:chExt cx="10820400" cy="391096"/>
            </a:xfrm>
          </p:grpSpPr>
          <p:cxnSp>
            <p:nvCxnSpPr>
              <p:cNvPr id="34" name="Connector 33"/>
              <p:cNvCxnSpPr/>
              <p:nvPr/>
            </p:nvCxnSpPr>
            <p:spPr>
              <a:xfrm>
                <a:off x="685800" y="3790950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685800" y="3399854"/>
                <a:ext cx="1163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30"/>
                  </a:lnSpc>
                </a:pPr>
                <a:r>
                  <a:rPr sz="12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 日 800 食</a:t>
                </a: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10010775" y="3438525"/>
                <a:ext cx="1457325" cy="190500"/>
              </a:xfrm>
              <a:prstGeom prst="roundRect">
                <a:avLst>
                  <a:gd name="adj" fmla="val 30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</p:grpSp>
      <p:grpSp>
        <p:nvGrpSpPr>
          <p:cNvPr id="37" name="項目 2"/>
          <p:cNvGrpSpPr/>
          <p:nvPr/>
        </p:nvGrpSpPr>
        <p:grpSpPr>
          <a:xfrm>
            <a:off x="685800" y="3905250"/>
            <a:ext cx="10820400" cy="2409825"/>
            <a:chOff x="685800" y="3905250"/>
            <a:chExt cx="10820400" cy="2409825"/>
          </a:xfrm>
        </p:grpSpPr>
        <p:grpSp>
          <p:nvGrpSpPr>
            <p:cNvPr id="38" name="項目 1"/>
            <p:cNvGrpSpPr/>
            <p:nvPr/>
          </p:nvGrpSpPr>
          <p:grpSpPr>
            <a:xfrm>
              <a:off x="685800" y="3905250"/>
              <a:ext cx="3476625" cy="2409825"/>
              <a:chOff x="685800" y="3905250"/>
              <a:chExt cx="3476625" cy="2409825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685800" y="3905250"/>
                <a:ext cx="3476625" cy="2409825"/>
              </a:xfrm>
              <a:prstGeom prst="roundRect">
                <a:avLst>
                  <a:gd name="adj" fmla="val 4743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895350" y="4495800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927735" y="454190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276350" y="454190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リスク 1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95350" y="488746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食材の値上がり</a:t>
                </a:r>
              </a:p>
            </p:txBody>
          </p:sp>
          <p:cxnSp>
            <p:nvCxnSpPr>
              <p:cNvPr id="44" name="Connector 43"/>
              <p:cNvCxnSpPr/>
              <p:nvPr/>
            </p:nvCxnSpPr>
            <p:spPr>
              <a:xfrm>
                <a:off x="895350" y="5219700"/>
                <a:ext cx="3057525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895350" y="5330762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献立で吸収し、年 1 回だけ価格を見直す</a:t>
                </a:r>
              </a:p>
            </p:txBody>
          </p:sp>
        </p:grpSp>
        <p:grpSp>
          <p:nvGrpSpPr>
            <p:cNvPr id="46" name="項目 2"/>
            <p:cNvGrpSpPr/>
            <p:nvPr/>
          </p:nvGrpSpPr>
          <p:grpSpPr>
            <a:xfrm>
              <a:off x="4352925" y="3905250"/>
              <a:ext cx="3476625" cy="2409825"/>
              <a:chOff x="4352925" y="3905250"/>
              <a:chExt cx="3476625" cy="2409825"/>
            </a:xfrm>
          </p:grpSpPr>
          <p:sp>
            <p:nvSpPr>
              <p:cNvPr id="47" name="Rounded Rectangle 46"/>
              <p:cNvSpPr/>
              <p:nvPr/>
            </p:nvSpPr>
            <p:spPr>
              <a:xfrm>
                <a:off x="4352925" y="3905250"/>
                <a:ext cx="3476625" cy="2409825"/>
              </a:xfrm>
              <a:prstGeom prst="roundRect">
                <a:avLst>
                  <a:gd name="adj" fmla="val 4743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4562475" y="4495800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594860" y="454190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943475" y="454190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リスク 2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562475" y="488746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人が集まらない</a:t>
                </a:r>
              </a:p>
            </p:txBody>
          </p:sp>
          <p:cxnSp>
            <p:nvCxnSpPr>
              <p:cNvPr id="52" name="Connector 51"/>
              <p:cNvCxnSpPr/>
              <p:nvPr/>
            </p:nvCxnSpPr>
            <p:spPr>
              <a:xfrm>
                <a:off x="4562475" y="5219700"/>
                <a:ext cx="3067050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4562475" y="5330762"/>
                <a:ext cx="2512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昼までの短い勤務で、子育て中の人を採る</a:t>
                </a:r>
              </a:p>
            </p:txBody>
          </p:sp>
        </p:grpSp>
        <p:grpSp>
          <p:nvGrpSpPr>
            <p:cNvPr id="54" name="項目 3"/>
            <p:cNvGrpSpPr/>
            <p:nvPr/>
          </p:nvGrpSpPr>
          <p:grpSpPr>
            <a:xfrm>
              <a:off x="8029575" y="3905250"/>
              <a:ext cx="3476625" cy="2409825"/>
              <a:chOff x="8029575" y="3905250"/>
              <a:chExt cx="3476625" cy="2409825"/>
            </a:xfrm>
          </p:grpSpPr>
          <p:sp>
            <p:nvSpPr>
              <p:cNvPr id="55" name="Rounded Rectangle 54"/>
              <p:cNvSpPr/>
              <p:nvPr/>
            </p:nvSpPr>
            <p:spPr>
              <a:xfrm>
                <a:off x="8029575" y="3905250"/>
                <a:ext cx="3476625" cy="2409825"/>
              </a:xfrm>
              <a:prstGeom prst="roundRect">
                <a:avLst>
                  <a:gd name="adj" fmla="val 4743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8239125" y="4495800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8271510" y="454190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620125" y="454190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リスク 3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8239125" y="488746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注文が伸びない</a:t>
                </a:r>
              </a:p>
            </p:txBody>
          </p:sp>
          <p:cxnSp>
            <p:nvCxnSpPr>
              <p:cNvPr id="60" name="Connector 59"/>
              <p:cNvCxnSpPr/>
              <p:nvPr/>
            </p:nvCxnSpPr>
            <p:spPr>
              <a:xfrm>
                <a:off x="8239125" y="5219700"/>
                <a:ext cx="3057525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8239125" y="5330762"/>
                <a:ext cx="2665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既存の 40 社の紹介で 1 年目の半分を埋める</a:t>
                </a:r>
              </a:p>
            </p:txBody>
          </p:sp>
        </p:grpSp>
      </p:grpSp>
      <p:sp>
        <p:nvSpPr>
          <p:cNvPr id="62" name="TextBox 61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