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7"/>
    <p:sldId id="258" r:id="rId8"/>
    <p:sldId id="259" r:id="rId9"/>
    <p:sldId id="260" r:id="rId10"/>
    <p:sldId id="261" r:id="rId11"/>
    <p:sldId id="26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2465"/>
          <c:y val="0.03169"/>
          <c:w val="0.97535"/>
          <c:h val="0.9022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前年</c:v>
                </c:pt>
              </c:strCache>
            </c:strRef>
          </c:tx>
          <c:spPr>
            <a:ln w="23812">
              <a:solidFill>
                <a:srgbClr val="BFC1C6"/>
              </a:solidFill>
            </a:ln>
          </c:spPr>
          <c:marker>
            <c:symbol val="circle"/>
            <c:size val="6"/>
            <c:spPr>
              <a:solidFill>
                <a:srgbClr val="BFC1C6"/>
              </a:solidFill>
              <a:ln w="14287">
                <a:solidFill>
                  <a:srgbClr val="FFFFFF"/>
                </a:solidFill>
              </a:ln>
            </c:spPr>
          </c:marker>
          <c:dLbls>
            <c:dLbl>
              <c:idx val="5"/>
              <c:numFmt formatCode="#,##0.0;&quot;−&quot;#,##0.0" sourceLinked="0"/>
              <c:spPr/>
              <c:txPr>
                <a:bodyPr/>
                <a:lstStyle/>
                <a:p>
                  <a:pPr>
                    <a:defRPr sz="1012" b="1">
                      <a:solidFill>
                        <a:srgbClr val="1F2124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4 月</c:v>
                </c:pt>
                <c:pt idx="1">
                  <c:v>5 月</c:v>
                </c:pt>
                <c:pt idx="2">
                  <c:v>6 月</c:v>
                </c:pt>
                <c:pt idx="3">
                  <c:v>7 月</c:v>
                </c:pt>
                <c:pt idx="4">
                  <c:v>8 月</c:v>
                </c:pt>
                <c:pt idx="5">
                  <c:v>9 月</c:v>
                </c:pt>
              </c:strCache>
            </c:strRef>
          </c:cat>
          <c:val>
            <c:numRef>
              <c:f>Sheet1!$B$2:$B$7</c:f>
              <c:numCache>
                <c:formatCode>#,##0.0;"−"#,##0.0</c:formatCode>
                <c:ptCount val="6"/>
                <c:pt idx="0">
                  <c:v>2.8</c:v>
                </c:pt>
                <c:pt idx="1">
                  <c:v>2.8</c:v>
                </c:pt>
                <c:pt idx="2">
                  <c:v>2.9</c:v>
                </c:pt>
                <c:pt idx="3">
                  <c:v>2.9</c:v>
                </c:pt>
                <c:pt idx="4">
                  <c:v>3.0</c:v>
                </c:pt>
                <c:pt idx="5">
                  <c:v>3.1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今年</c:v>
                </c:pt>
              </c:strCache>
            </c:strRef>
          </c:tx>
          <c:spPr>
            <a:ln w="23812">
              <a:solidFill>
                <a:srgbClr val="2B4EE6"/>
              </a:solidFill>
            </a:ln>
          </c:spPr>
          <c:marker>
            <c:symbol val="circle"/>
            <c:size val="6"/>
            <c:spPr>
              <a:solidFill>
                <a:srgbClr val="2B4EE6"/>
              </a:solidFill>
              <a:ln w="14287">
                <a:solidFill>
                  <a:srgbClr val="FFFFFF"/>
                </a:solidFill>
              </a:ln>
            </c:spPr>
          </c:marker>
          <c:dLbls>
            <c:dLbl>
              <c:idx val="5"/>
              <c:numFmt formatCode="#,##0.0;&quot;−&quot;#,##0.0" sourceLinked="0"/>
              <c:spPr/>
              <c:txPr>
                <a:bodyPr/>
                <a:lstStyle/>
                <a:p>
                  <a:pPr>
                    <a:defRPr sz="1012" b="1">
                      <a:solidFill>
                        <a:srgbClr val="1F2124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4 月</c:v>
                </c:pt>
                <c:pt idx="1">
                  <c:v>5 月</c:v>
                </c:pt>
                <c:pt idx="2">
                  <c:v>6 月</c:v>
                </c:pt>
                <c:pt idx="3">
                  <c:v>7 月</c:v>
                </c:pt>
                <c:pt idx="4">
                  <c:v>8 月</c:v>
                </c:pt>
                <c:pt idx="5">
                  <c:v>9 月</c:v>
                </c:pt>
              </c:strCache>
            </c:strRef>
          </c:cat>
          <c:val>
            <c:numRef>
              <c:f>Sheet1!$C$2:$C$7</c:f>
              <c:numCache>
                <c:formatCode>#,##0.0;"−"#,##0.0</c:formatCode>
                <c:ptCount val="6"/>
                <c:pt idx="0">
                  <c:v>2.9</c:v>
                </c:pt>
                <c:pt idx="1">
                  <c:v>3.0</c:v>
                </c:pt>
                <c:pt idx="2">
                  <c:v>3.2</c:v>
                </c:pt>
                <c:pt idx="3">
                  <c:v>3.3</c:v>
                </c:pt>
                <c:pt idx="4">
                  <c:v>3.5</c:v>
                </c:pt>
                <c:pt idx="5">
                  <c:v>3.8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 w="11429">
            <a:solidFill>
              <a:srgbClr val="AFB1B5"/>
            </a:solidFill>
          </a:ln>
        </c:spPr>
        <c:txPr>
          <a:bodyPr/>
          <a:lstStyle/>
          <a:p>
            <a:pPr>
              <a:defRPr sz="975" b="0">
                <a:solidFill>
                  <a:srgbClr val="3C3F44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3.8"/>
          <c:min val="2.8"/>
        </c:scaling>
        <c:delete val="0"/>
        <c:axPos val="l"/>
        <c:majorGridlines>
          <c:spPr>
            <a:ln w="9525">
              <a:solidFill>
                <a:srgbClr val="E6E7E9"/>
              </a:solidFill>
            </a:ln>
          </c:spPr>
        </c:majorGridlines>
        <c:numFmt formatCode="#,##0.0;&quot;−&quot;#,##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2118791784"/>
        <c:crosses val="autoZero"/>
        <c:crossBetween val="between"/>
        <c:majorUnit val="0.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62" b="0">
          <a:solidFill>
            <a:srgbClr val="6B6F76"/>
          </a:solidFill>
          <a:latin typeface="Noto Sans JP"/>
          <a:ea typeface="Noto Sans JP"/>
          <a:cs typeface="Noto Sans JP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000"/>
          <c:y val="0.05810"/>
          <c:w val="1.00000"/>
          <c:h val="0.875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今年</c:v>
                </c:pt>
              </c:strCache>
            </c:strRef>
          </c:tx>
          <c:spPr>
            <a:solidFill>
              <a:srgbClr val="2B4EE6"/>
            </a:solidFill>
            <a:ln>
              <a:noFill/>
            </a:ln>
          </c:spPr>
          <c:invertIfNegative val="0"/>
          <c:dPt>
            <c:idx val="0"/>
            <c:spPr>
              <a:solidFill>
                <a:srgbClr val="2B4EE6"/>
              </a:solidFill>
            </c:spPr>
          </c:dPt>
          <c:dPt>
            <c:idx val="1"/>
            <c:spPr>
              <a:solidFill>
                <a:srgbClr val="AAB8F5"/>
              </a:solidFill>
            </c:spPr>
          </c:dPt>
          <c:dPt>
            <c:idx val="2"/>
            <c:spPr>
              <a:solidFill>
                <a:srgbClr val="AAB8F5"/>
              </a:solidFill>
            </c:spPr>
          </c:dPt>
          <c:dPt>
            <c:idx val="3"/>
            <c:spPr>
              <a:solidFill>
                <a:srgbClr val="AAB8F5"/>
              </a:solidFill>
            </c:spPr>
          </c:dPt>
          <c:dPt>
            <c:idx val="4"/>
            <c:spPr>
              <a:solidFill>
                <a:srgbClr val="AAB8F5"/>
              </a:solidFill>
            </c:spPr>
          </c:dPt>
          <c:dLbls>
            <c:numFmt formatCode="#,##0.0;&quot;−&quot;#,##0.0" sourceLinked="0"/>
            <c:txPr>
              <a:bodyPr/>
              <a:lstStyle/>
              <a:p>
                <a:pPr>
                  <a:def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ノート</c:v>
                </c:pt>
                <c:pt idx="1">
                  <c:v>ペン</c:v>
                </c:pt>
                <c:pt idx="2">
                  <c:v>ファイル</c:v>
                </c:pt>
                <c:pt idx="3">
                  <c:v>手帳</c:v>
                </c:pt>
                <c:pt idx="4">
                  <c:v>その他</c:v>
                </c:pt>
              </c:strCache>
            </c:strRef>
          </c:cat>
          <c:val>
            <c:numRef>
              <c:f>Sheet1!$B$2:$B$6</c:f>
              <c:numCache>
                <c:formatCode>#,##0.0;"−"#,##0.0</c:formatCode>
                <c:ptCount val="5"/>
                <c:pt idx="0">
                  <c:v>6.4</c:v>
                </c:pt>
                <c:pt idx="1">
                  <c:v>4.8</c:v>
                </c:pt>
                <c:pt idx="2">
                  <c:v>3.1</c:v>
                </c:pt>
                <c:pt idx="3">
                  <c:v>2.2</c:v>
                </c:pt>
                <c:pt idx="4">
                  <c:v>3.2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前年</c:v>
                </c:pt>
              </c:strCache>
            </c:strRef>
          </c:tx>
          <c:spPr>
            <a:solidFill>
              <a:srgbClr val="BFC1C6"/>
            </a:solidFill>
            <a:ln>
              <a:noFill/>
            </a:ln>
          </c:spPr>
          <c:invertIfNegative val="0"/>
          <c:dPt>
            <c:idx val="0"/>
            <c:spPr>
              <a:solidFill>
                <a:srgbClr val="BFC1C6"/>
              </a:solidFill>
            </c:spPr>
          </c:dPt>
          <c:dPt>
            <c:idx val="1"/>
            <c:spPr>
              <a:solidFill>
                <a:srgbClr val="E5E6E8"/>
              </a:solidFill>
            </c:spPr>
          </c:dPt>
          <c:dPt>
            <c:idx val="2"/>
            <c:spPr>
              <a:solidFill>
                <a:srgbClr val="E5E6E8"/>
              </a:solidFill>
            </c:spPr>
          </c:dPt>
          <c:dPt>
            <c:idx val="3"/>
            <c:spPr>
              <a:solidFill>
                <a:srgbClr val="E5E6E8"/>
              </a:solidFill>
            </c:spPr>
          </c:dPt>
          <c:dPt>
            <c:idx val="4"/>
            <c:spPr>
              <a:solidFill>
                <a:srgbClr val="E5E6E8"/>
              </a:solidFill>
            </c:spPr>
          </c:dPt>
          <c:dLbls>
            <c:numFmt formatCode="#,##0.0;&quot;−&quot;#,##0.0" sourceLinked="0"/>
            <c:txPr>
              <a:bodyPr/>
              <a:lstStyle/>
              <a:p>
                <a:pPr>
                  <a:def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ノート</c:v>
                </c:pt>
                <c:pt idx="1">
                  <c:v>ペン</c:v>
                </c:pt>
                <c:pt idx="2">
                  <c:v>ファイル</c:v>
                </c:pt>
                <c:pt idx="3">
                  <c:v>手帳</c:v>
                </c:pt>
                <c:pt idx="4">
                  <c:v>その他</c:v>
                </c:pt>
              </c:strCache>
            </c:strRef>
          </c:cat>
          <c:val>
            <c:numRef>
              <c:f>Sheet1!$C$2:$C$6</c:f>
              <c:numCache>
                <c:formatCode>#,##0.0;"−"#,##0.0</c:formatCode>
                <c:ptCount val="5"/>
                <c:pt idx="0">
                  <c:v>4.0</c:v>
                </c:pt>
                <c:pt idx="1">
                  <c:v>4.6</c:v>
                </c:pt>
                <c:pt idx="2">
                  <c:v>3.0</c:v>
                </c:pt>
                <c:pt idx="3">
                  <c:v>2.4</c:v>
                </c:pt>
                <c:pt idx="4">
                  <c:v>3.1</c:v>
                </c:pt>
              </c:numCache>
            </c:numRef>
          </c:val>
        </c:ser>
        <c:gapWidth val="50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 w="11429">
            <a:solidFill>
              <a:srgbClr val="AFB1B5"/>
            </a:solidFill>
          </a:ln>
        </c:spPr>
        <c:txPr>
          <a:bodyPr/>
          <a:lstStyle/>
          <a:p>
            <a:pPr>
              <a:defRPr sz="975" b="0">
                <a:solidFill>
                  <a:srgbClr val="3C3F44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8.0"/>
          <c:min val="0.0"/>
        </c:scaling>
        <c:delete val="0"/>
        <c:axPos val="l"/>
        <c:numFmt formatCode="#,##0;&quot;−&quot;#,##0" sourceLinked="0"/>
        <c:majorTickMark val="none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068027336"/>
        <c:crosses val="autoZero"/>
        <c:crossBetween val="between"/>
        <c:majorUnit val="2.0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862" b="0">
          <a:solidFill>
            <a:srgbClr val="6B6F76"/>
          </a:solidFill>
          <a:latin typeface="Noto Sans JP"/>
          <a:ea typeface="Noto Sans JP"/>
          <a:cs typeface="Noto Sans JP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000"/>
          <c:y val="0.00000"/>
          <c:w val="1.00000"/>
          <c:h val="1.00000"/>
        </c:manualLayout>
      </c:layout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2B4EE6"/>
            </a:solidFill>
            <a:ln w="14287">
              <a:solidFill>
                <a:srgbClr val="FFFFFF"/>
              </a:solidFill>
            </a:ln>
          </c:spPr>
          <c:dPt>
            <c:idx val="0"/>
            <c:spPr>
              <a:solidFill>
                <a:srgbClr val="2B4EE6"/>
              </a:solidFill>
              <a:ln w="14287">
                <a:solidFill>
                  <a:srgbClr val="FFFFFF"/>
                </a:solidFill>
              </a:ln>
            </c:spPr>
          </c:dPt>
          <c:dPt>
            <c:idx val="1"/>
            <c:spPr>
              <a:solidFill>
                <a:srgbClr val="2B4EE6"/>
              </a:solidFill>
              <a:ln w="14287">
                <a:solidFill>
                  <a:srgbClr val="FFFFFF"/>
                </a:solidFill>
              </a:ln>
            </c:spPr>
          </c:dPt>
          <c:dPt>
            <c:idx val="2"/>
            <c:spPr>
              <a:solidFill>
                <a:srgbClr val="1E9FE3"/>
              </a:solidFill>
              <a:ln w="14287">
                <a:solidFill>
                  <a:srgbClr val="FFFFFF"/>
                </a:solidFill>
              </a:ln>
            </c:spPr>
          </c:dPt>
          <c:dPt>
            <c:idx val="3"/>
            <c:spPr>
              <a:solidFill>
                <a:srgbClr val="BFC1C6"/>
              </a:solidFill>
              <a:ln w="14287">
                <a:solidFill>
                  <a:srgbClr val="FFFFFF"/>
                </a:solidFill>
              </a:ln>
            </c:spPr>
          </c:dPt>
          <c:dLbls>
            <c:dLbl>
              <c:idx val="0"/>
              <c:numFmt formatCode="#,##0&quot;%&quot;;&quot;−&quot;#,##0&quot;%&quot;" sourceLinked="0"/>
              <c:spPr/>
              <c:txPr>
                <a:bodyPr/>
                <a:lstStyle/>
                <a:p>
                  <a:pPr>
                    <a:defRPr sz="1087" b="1">
                      <a:solidFill>
                        <a:srgbClr val="FFFFFF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#,##0&quot;%&quot;;&quot;−&quot;#,##0&quot;%&quot;" sourceLinked="0"/>
              <c:spPr/>
              <c:txPr>
                <a:bodyPr/>
                <a:lstStyle/>
                <a:p>
                  <a:pPr>
                    <a:defRPr sz="1087" b="1">
                      <a:solidFill>
                        <a:srgbClr val="FFFFFF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#,##0&quot;%&quot;;&quot;−&quot;#,##0&quot;%&quot;" sourceLinked="0"/>
              <c:spPr/>
              <c:txPr>
                <a:bodyPr/>
                <a:lstStyle/>
                <a:p>
                  <a:pPr>
                    <a:defRPr sz="1087" b="1">
                      <a:solidFill>
                        <a:srgbClr val="1F2124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#,##0&quot;%&quot;;&quot;−&quot;#,##0&quot;%&quot;" sourceLinked="0"/>
              <c:spPr/>
              <c:txPr>
                <a:bodyPr/>
                <a:lstStyle/>
                <a:p>
                  <a:pPr>
                    <a:defRPr sz="1087" b="1">
                      <a:solidFill>
                        <a:srgbClr val="1F2124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ネット通販</c:v>
                </c:pt>
                <c:pt idx="1">
                  <c:v>文具店</c:v>
                </c:pt>
                <c:pt idx="2">
                  <c:v>量販店</c:v>
                </c:pt>
                <c:pt idx="3">
                  <c:v>法人</c:v>
                </c:pt>
              </c:strCache>
            </c:strRef>
          </c:cat>
          <c:val>
            <c:numRef>
              <c:f>Sheet1!$B$2:$B$5</c:f>
              <c:numCache>
                <c:formatCode>#,##0"%";"−"#,##0"%"</c:formatCode>
                <c:ptCount val="4"/>
                <c:pt idx="0">
                  <c:v>41.0</c:v>
                </c:pt>
                <c:pt idx="1">
                  <c:v>27.0</c:v>
                </c:pt>
                <c:pt idx="2">
                  <c:v>22.0</c:v>
                </c:pt>
                <c:pt idx="3">
                  <c:v>10.0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62" b="0">
          <a:solidFill>
            <a:srgbClr val="6B6F76"/>
          </a:solidFill>
          <a:latin typeface="Noto Sans JP"/>
          <a:ea typeface="Noto Sans JP"/>
          <a:cs typeface="Noto Sans JP"/>
        </a:defRPr>
      </a:pPr>
      <a:endParaRPr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000"/>
          <c:y val="0.06206"/>
          <c:w val="1.00000"/>
          <c:h val="0.8719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ネット通販</c:v>
                </c:pt>
              </c:strCache>
            </c:strRef>
          </c:tx>
          <c:spPr>
            <a:solidFill>
              <a:srgbClr val="2B4EE6"/>
            </a:solidFill>
            <a:ln w="14287">
              <a:solidFill>
                <a:srgbClr val="FFFFFF"/>
              </a:solidFill>
            </a:ln>
          </c:spPr>
          <c:invertIfNegative val="0"/>
          <c:dLbls>
            <c:dLbl>
              <c:idx val="1"/>
              <c:numFmt formatCode="#,##0.0;&quot;−&quot;#,##0.0" sourceLinked="0"/>
              <c:spPr/>
              <c:txPr>
                <a:bodyPr/>
                <a:lstStyle/>
                <a:p>
                  <a:pPr>
                    <a:defRPr sz="862" b="1">
                      <a:solidFill>
                        <a:srgbClr val="FFFFFF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#,##0.0;&quot;−&quot;#,##0.0" sourceLinked="0"/>
              <c:spPr/>
              <c:txPr>
                <a:bodyPr/>
                <a:lstStyle/>
                <a:p>
                  <a:pPr>
                    <a:defRPr sz="862" b="1">
                      <a:solidFill>
                        <a:srgbClr val="FFFFFF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#,##0.0;&quot;−&quot;#,##0.0" sourceLinked="0"/>
              <c:spPr/>
              <c:txPr>
                <a:bodyPr/>
                <a:lstStyle/>
                <a:p>
                  <a:pPr>
                    <a:defRPr sz="862" b="1">
                      <a:solidFill>
                        <a:srgbClr val="FFFFFF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北海道・東北</c:v>
                </c:pt>
                <c:pt idx="1">
                  <c:v>関東</c:v>
                </c:pt>
                <c:pt idx="2">
                  <c:v>中部</c:v>
                </c:pt>
                <c:pt idx="3">
                  <c:v>関西</c:v>
                </c:pt>
                <c:pt idx="4">
                  <c:v>九州</c:v>
                </c:pt>
              </c:strCache>
            </c:strRef>
          </c:cat>
          <c:val>
            <c:numRef>
              <c:f>Sheet1!$B$2:$B$6</c:f>
              <c:numCache>
                <c:formatCode>#,##0.0;"−"#,##0.0</c:formatCode>
                <c:ptCount val="5"/>
                <c:pt idx="0">
                  <c:v>0.6</c:v>
                </c:pt>
                <c:pt idx="1">
                  <c:v>3.1</c:v>
                </c:pt>
                <c:pt idx="2">
                  <c:v>1.2</c:v>
                </c:pt>
                <c:pt idx="3">
                  <c:v>2.4</c:v>
                </c:pt>
                <c:pt idx="4">
                  <c:v>0.5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店頭</c:v>
                </c:pt>
              </c:strCache>
            </c:strRef>
          </c:tx>
          <c:spPr>
            <a:solidFill>
              <a:srgbClr val="1E9FE3"/>
            </a:solidFill>
            <a:ln w="14287">
              <a:solidFill>
                <a:srgbClr val="FFFFFF"/>
              </a:solidFill>
            </a:ln>
          </c:spPr>
          <c:invertIfNegative val="0"/>
          <c:dLbls>
            <c:dLbl>
              <c:idx val="0"/>
              <c:numFmt formatCode="#,##0.0;&quot;−&quot;#,##0.0" sourceLinked="0"/>
              <c:spPr/>
              <c:txPr>
                <a:bodyPr/>
                <a:lstStyle/>
                <a:p>
                  <a:pPr>
                    <a:defRPr sz="862" b="1">
                      <a:solidFill>
                        <a:srgbClr val="1F2124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#,##0.0;&quot;−&quot;#,##0.0" sourceLinked="0"/>
              <c:spPr/>
              <c:txPr>
                <a:bodyPr/>
                <a:lstStyle/>
                <a:p>
                  <a:pPr>
                    <a:defRPr sz="862" b="1">
                      <a:solidFill>
                        <a:srgbClr val="1F2124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#,##0.0;&quot;−&quot;#,##0.0" sourceLinked="0"/>
              <c:spPr/>
              <c:txPr>
                <a:bodyPr/>
                <a:lstStyle/>
                <a:p>
                  <a:pPr>
                    <a:defRPr sz="862" b="1">
                      <a:solidFill>
                        <a:srgbClr val="1F2124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#,##0.0;&quot;−&quot;#,##0.0" sourceLinked="0"/>
              <c:spPr/>
              <c:txPr>
                <a:bodyPr/>
                <a:lstStyle/>
                <a:p>
                  <a:pPr>
                    <a:defRPr sz="862" b="1">
                      <a:solidFill>
                        <a:srgbClr val="1F2124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#,##0.0;&quot;−&quot;#,##0.0" sourceLinked="0"/>
              <c:spPr/>
              <c:txPr>
                <a:bodyPr/>
                <a:lstStyle/>
                <a:p>
                  <a:pPr>
                    <a:defRPr sz="862" b="1">
                      <a:solidFill>
                        <a:srgbClr val="1F2124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北海道・東北</c:v>
                </c:pt>
                <c:pt idx="1">
                  <c:v>関東</c:v>
                </c:pt>
                <c:pt idx="2">
                  <c:v>中部</c:v>
                </c:pt>
                <c:pt idx="3">
                  <c:v>関西</c:v>
                </c:pt>
                <c:pt idx="4">
                  <c:v>九州</c:v>
                </c:pt>
              </c:strCache>
            </c:strRef>
          </c:cat>
          <c:val>
            <c:numRef>
              <c:f>Sheet1!$C$2:$C$6</c:f>
              <c:numCache>
                <c:formatCode>#,##0.0;"−"#,##0.0</c:formatCode>
                <c:ptCount val="5"/>
                <c:pt idx="0">
                  <c:v>0.9</c:v>
                </c:pt>
                <c:pt idx="1">
                  <c:v>4.2</c:v>
                </c:pt>
                <c:pt idx="2">
                  <c:v>1.6</c:v>
                </c:pt>
                <c:pt idx="3">
                  <c:v>1.8</c:v>
                </c:pt>
                <c:pt idx="4">
                  <c:v>0.8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法人</c:v>
                </c:pt>
              </c:strCache>
            </c:strRef>
          </c:tx>
          <c:spPr>
            <a:solidFill>
              <a:srgbClr val="EB6834"/>
            </a:solidFill>
            <a:ln w="14287">
              <a:solidFill>
                <a:srgbClr val="FFFFFF"/>
              </a:solidFill>
            </a:ln>
          </c:spPr>
          <c:invertIfNegative val="0"/>
          <c:dLbls>
            <c:dLbl>
              <c:idx val="1"/>
              <c:numFmt formatCode="#,##0.0;&quot;−&quot;#,##0.0" sourceLinked="0"/>
              <c:spPr/>
              <c:txPr>
                <a:bodyPr/>
                <a:lstStyle/>
                <a:p>
                  <a:pPr>
                    <a:defRPr sz="862" b="1">
                      <a:solidFill>
                        <a:srgbClr val="1F2124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北海道・東北</c:v>
                </c:pt>
                <c:pt idx="1">
                  <c:v>関東</c:v>
                </c:pt>
                <c:pt idx="2">
                  <c:v>中部</c:v>
                </c:pt>
                <c:pt idx="3">
                  <c:v>関西</c:v>
                </c:pt>
                <c:pt idx="4">
                  <c:v>九州</c:v>
                </c:pt>
              </c:strCache>
            </c:strRef>
          </c:cat>
          <c:val>
            <c:numRef>
              <c:f>Sheet1!$D$2:$D$6</c:f>
              <c:numCache>
                <c:formatCode>#,##0.0;"−"#,##0.0</c:formatCode>
                <c:ptCount val="5"/>
                <c:pt idx="0">
                  <c:v>0.2</c:v>
                </c:pt>
                <c:pt idx="1">
                  <c:v>0.9</c:v>
                </c:pt>
                <c:pt idx="2">
                  <c:v>0.3</c:v>
                </c:pt>
                <c:pt idx="3">
                  <c:v>0.3</c:v>
                </c:pt>
                <c:pt idx="4">
                  <c:v>0.1</c:v>
                </c:pt>
              </c:numCache>
            </c:numRef>
          </c:val>
        </c:ser>
        <c:gapWidth val="2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 w="11429">
            <a:solidFill>
              <a:srgbClr val="AFB1B5"/>
            </a:solidFill>
          </a:ln>
        </c:spPr>
        <c:txPr>
          <a:bodyPr/>
          <a:lstStyle/>
          <a:p>
            <a:pPr>
              <a:defRPr sz="975" b="0">
                <a:solidFill>
                  <a:srgbClr val="3C3F44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.0"/>
          <c:min val="0.0"/>
        </c:scaling>
        <c:delete val="0"/>
        <c:axPos val="l"/>
        <c:numFmt formatCode="#,##0;&quot;−&quot;#,##0" sourceLinked="0"/>
        <c:majorTickMark val="none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068027336"/>
        <c:crosses val="autoZero"/>
        <c:crossBetween val="between"/>
        <c:majorUnit val="2.0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862" b="0">
          <a:solidFill>
            <a:srgbClr val="6B6F76"/>
          </a:solidFill>
          <a:latin typeface="Noto Sans JP"/>
          <a:ea typeface="Noto Sans JP"/>
          <a:cs typeface="Noto Sans JP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chart" Target="../charts/char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chart" Target="../charts/char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chart" Target="../charts/chart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660ed3392031b0c6d7fe8a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8b23811554386949ad43b4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14350"/>
            <a:ext cx="2866454" cy="382194"/>
          </a:xfrm>
          <a:prstGeom prst="rect">
            <a:avLst/>
          </a:prstGeom>
        </p:spPr>
      </p:pic>
      <p:grpSp>
        <p:nvGrpSpPr>
          <p:cNvPr id="4" name="題名"/>
          <p:cNvGrpSpPr/>
          <p:nvPr/>
        </p:nvGrpSpPr>
        <p:grpSpPr>
          <a:xfrm>
            <a:off x="685800" y="1248918"/>
            <a:ext cx="4632960" cy="2288667"/>
            <a:chOff x="685800" y="1248918"/>
            <a:chExt cx="4632960" cy="2288667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1248918"/>
              <a:ext cx="2225040" cy="2438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860"/>
                </a:lnSpc>
              </a:pPr>
              <a:r>
                <a:rPr sz="1200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営業企画部｜上期の売上報告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1585722"/>
              <a:ext cx="4632960" cy="1682496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5567"/>
                </a:lnSpc>
              </a:pPr>
              <a:r>
                <a:rPr sz="48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上期の売上は</a:t>
              </a:r>
            </a:p>
            <a:p>
              <a:pPr algn="l">
                <a:lnSpc>
                  <a:spcPts val="5567"/>
                </a:lnSpc>
              </a:pPr>
              <a:r>
                <a:rPr sz="48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過去最高</a:t>
              </a:r>
              <a:r>
                <a:rPr sz="48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を更新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800" y="3232785"/>
              <a:ext cx="2095500" cy="3048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sz="1500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2026 年 10 月 役員会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8107680" cy="712279"/>
            <a:chOff x="685800" y="292037"/>
            <a:chExt cx="81076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7506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01　推移を見る（折れ線）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81076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売上は 4 月から伸び続け、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9 月に 3.8 億円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になりました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結論"/>
          <p:cNvGrpSpPr/>
          <p:nvPr/>
        </p:nvGrpSpPr>
        <p:grpSpPr>
          <a:xfrm>
            <a:off x="685800" y="5438775"/>
            <a:ext cx="10820400" cy="876300"/>
            <a:chOff x="685800" y="5438775"/>
            <a:chExt cx="10820400" cy="876300"/>
          </a:xfrm>
        </p:grpSpPr>
        <p:sp>
          <p:nvSpPr>
            <p:cNvPr id="9" name="Rounded Rectangle 8"/>
            <p:cNvSpPr/>
            <p:nvPr/>
          </p:nvSpPr>
          <p:spPr>
            <a:xfrm>
              <a:off x="685800" y="5438775"/>
              <a:ext cx="10820400" cy="876300"/>
            </a:xfrm>
            <a:prstGeom prst="roundRect">
              <a:avLst>
                <a:gd name="adj" fmla="val 13043"/>
              </a:avLst>
            </a:prstGeom>
            <a:solidFill>
              <a:srgbClr val="F1F4F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57250" y="5610225"/>
              <a:ext cx="990600" cy="209550"/>
            </a:xfrm>
            <a:prstGeom prst="roundRect">
              <a:avLst>
                <a:gd name="adj" fmla="val 50000"/>
              </a:avLst>
            </a:prstGeom>
            <a:solidFill>
              <a:srgbClr val="1E9F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62489" y="5623846"/>
              <a:ext cx="980122" cy="1752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336"/>
                </a:lnSpc>
              </a:pPr>
              <a:r>
                <a:rPr sz="862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読み取れること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57250" y="5859970"/>
              <a:ext cx="6978015" cy="3200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441"/>
                </a:lnSpc>
              </a:pPr>
              <a:r>
                <a:rPr sz="15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前年との差は月を追うごとに広がり、9 月は前年より 23% 多くなりました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85800" y="1356646"/>
            <a:ext cx="675322" cy="17526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336"/>
              </a:lnSpc>
            </a:pPr>
            <a:r>
              <a: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rPr>
              <a:t>単位：億円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0572750" y="1447800"/>
            <a:ext cx="104775" cy="0"/>
          </a:xfrm>
          <a:prstGeom prst="line">
            <a:avLst/>
          </a:prstGeom>
          <a:ln w="23812">
            <a:solidFill>
              <a:srgbClr val="2B4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744200" y="1360551"/>
            <a:ext cx="373380" cy="18288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395"/>
              </a:lnSpc>
            </a:pPr>
            <a:r>
              <a:rPr sz="900" b="0">
                <a:solidFill>
                  <a:srgbClr val="3C3F44"/>
                </a:solidFill>
                <a:latin typeface="Noto Sans JP"/>
                <a:ea typeface="Noto Sans JP"/>
                <a:cs typeface="Noto Sans JP"/>
              </a:rPr>
              <a:t>今年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1125200" y="1447800"/>
            <a:ext cx="104775" cy="0"/>
          </a:xfrm>
          <a:prstGeom prst="line">
            <a:avLst/>
          </a:prstGeom>
          <a:ln w="23812">
            <a:solidFill>
              <a:srgbClr val="BFC1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296650" y="1360551"/>
            <a:ext cx="373380" cy="18288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395"/>
              </a:lnSpc>
            </a:pPr>
            <a:r>
              <a:rPr sz="900" b="0">
                <a:solidFill>
                  <a:srgbClr val="3C3F44"/>
                </a:solidFill>
                <a:latin typeface="Noto Sans JP"/>
                <a:ea typeface="Noto Sans JP"/>
                <a:cs typeface="Noto Sans JP"/>
              </a:rPr>
              <a:t>前年</a:t>
            </a:r>
          </a:p>
        </p:txBody>
      </p:sp>
      <p:graphicFrame>
        <p:nvGraphicFramePr>
          <p:cNvPr id="18" name="Chart 17"/>
          <p:cNvGraphicFramePr>
            <a:graphicFrameLocks noGrp="1"/>
          </p:cNvGraphicFramePr>
          <p:nvPr/>
        </p:nvGraphicFramePr>
        <p:xfrm>
          <a:off x="685800" y="1641348"/>
          <a:ext cx="10820400" cy="3606927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7040880" cy="712279"/>
            <a:chOff x="685800" y="292037"/>
            <a:chExt cx="70408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903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02　大きさを比べる（縦棒）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70408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伸びたのは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ノート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で、前年の 1.6 倍になりました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結論"/>
          <p:cNvGrpSpPr/>
          <p:nvPr/>
        </p:nvGrpSpPr>
        <p:grpSpPr>
          <a:xfrm>
            <a:off x="685800" y="5438775"/>
            <a:ext cx="10820400" cy="876300"/>
            <a:chOff x="685800" y="5438775"/>
            <a:chExt cx="10820400" cy="876300"/>
          </a:xfrm>
        </p:grpSpPr>
        <p:sp>
          <p:nvSpPr>
            <p:cNvPr id="9" name="Rounded Rectangle 8"/>
            <p:cNvSpPr/>
            <p:nvPr/>
          </p:nvSpPr>
          <p:spPr>
            <a:xfrm>
              <a:off x="685800" y="5438775"/>
              <a:ext cx="10820400" cy="876300"/>
            </a:xfrm>
            <a:prstGeom prst="roundRect">
              <a:avLst>
                <a:gd name="adj" fmla="val 13043"/>
              </a:avLst>
            </a:prstGeom>
            <a:solidFill>
              <a:srgbClr val="F1F4F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57250" y="5610225"/>
              <a:ext cx="990600" cy="209550"/>
            </a:xfrm>
            <a:prstGeom prst="roundRect">
              <a:avLst>
                <a:gd name="adj" fmla="val 50000"/>
              </a:avLst>
            </a:prstGeom>
            <a:solidFill>
              <a:srgbClr val="1E9F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62489" y="5623846"/>
              <a:ext cx="980122" cy="1752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336"/>
                </a:lnSpc>
              </a:pPr>
              <a:r>
                <a:rPr sz="862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読み取れること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57250" y="5859970"/>
              <a:ext cx="6063615" cy="3200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441"/>
                </a:lnSpc>
              </a:pPr>
              <a:r>
                <a:rPr sz="15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ノート以外はほぼ前年並み。伸びはノート 1 品目に偏っています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85800" y="1356646"/>
            <a:ext cx="675322" cy="17526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336"/>
              </a:lnSpc>
            </a:pPr>
            <a:r>
              <a: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rPr>
              <a:t>単位：億円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572750" y="1400175"/>
            <a:ext cx="104775" cy="104775"/>
          </a:xfrm>
          <a:prstGeom prst="roundRect">
            <a:avLst>
              <a:gd name="adj" fmla="val 27272"/>
            </a:avLst>
          </a:prstGeom>
          <a:solidFill>
            <a:srgbClr val="2B4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44200" y="1360551"/>
            <a:ext cx="373380" cy="18288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395"/>
              </a:lnSpc>
            </a:pPr>
            <a:r>
              <a:rPr sz="900" b="0">
                <a:solidFill>
                  <a:srgbClr val="3C3F44"/>
                </a:solidFill>
                <a:latin typeface="Noto Sans JP"/>
                <a:ea typeface="Noto Sans JP"/>
                <a:cs typeface="Noto Sans JP"/>
              </a:rPr>
              <a:t>今年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125200" y="1400175"/>
            <a:ext cx="104775" cy="104775"/>
          </a:xfrm>
          <a:prstGeom prst="roundRect">
            <a:avLst>
              <a:gd name="adj" fmla="val 27272"/>
            </a:avLst>
          </a:prstGeom>
          <a:solidFill>
            <a:srgbClr val="BFC1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296650" y="1360551"/>
            <a:ext cx="373380" cy="18288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395"/>
              </a:lnSpc>
            </a:pPr>
            <a:r>
              <a:rPr sz="900" b="0">
                <a:solidFill>
                  <a:srgbClr val="3C3F44"/>
                </a:solidFill>
                <a:latin typeface="Noto Sans JP"/>
                <a:ea typeface="Noto Sans JP"/>
                <a:cs typeface="Noto Sans JP"/>
              </a:rPr>
              <a:t>前年</a:t>
            </a:r>
          </a:p>
        </p:txBody>
      </p:sp>
      <p:graphicFrame>
        <p:nvGraphicFramePr>
          <p:cNvPr id="18" name="Chart 17"/>
          <p:cNvGraphicFramePr>
            <a:graphicFrameLocks noGrp="1"/>
          </p:cNvGraphicFramePr>
          <p:nvPr/>
        </p:nvGraphicFramePr>
        <p:xfrm>
          <a:off x="685800" y="1641348"/>
          <a:ext cx="10820400" cy="3606927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7345680" cy="712279"/>
            <a:chOff x="685800" y="292037"/>
            <a:chExt cx="73456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903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03　割合を見る（ドーナツ）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73456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ネット通販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が売上の 4 割を占めるようになりました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結論"/>
          <p:cNvGrpSpPr/>
          <p:nvPr/>
        </p:nvGrpSpPr>
        <p:grpSpPr>
          <a:xfrm>
            <a:off x="685800" y="5438775"/>
            <a:ext cx="10820400" cy="876300"/>
            <a:chOff x="685800" y="5438775"/>
            <a:chExt cx="10820400" cy="876300"/>
          </a:xfrm>
        </p:grpSpPr>
        <p:sp>
          <p:nvSpPr>
            <p:cNvPr id="9" name="Rounded Rectangle 8"/>
            <p:cNvSpPr/>
            <p:nvPr/>
          </p:nvSpPr>
          <p:spPr>
            <a:xfrm>
              <a:off x="685800" y="5438775"/>
              <a:ext cx="10820400" cy="876300"/>
            </a:xfrm>
            <a:prstGeom prst="roundRect">
              <a:avLst>
                <a:gd name="adj" fmla="val 13043"/>
              </a:avLst>
            </a:prstGeom>
            <a:solidFill>
              <a:srgbClr val="F1F4F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57250" y="5610225"/>
              <a:ext cx="990600" cy="209550"/>
            </a:xfrm>
            <a:prstGeom prst="roundRect">
              <a:avLst>
                <a:gd name="adj" fmla="val 50000"/>
              </a:avLst>
            </a:prstGeom>
            <a:solidFill>
              <a:srgbClr val="1E9F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62489" y="5623846"/>
              <a:ext cx="980122" cy="1752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336"/>
                </a:lnSpc>
              </a:pPr>
              <a:r>
                <a:rPr sz="862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読み取れること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57250" y="5859970"/>
              <a:ext cx="5758815" cy="3200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441"/>
                </a:lnSpc>
              </a:pPr>
              <a:r>
                <a:rPr sz="15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前年は 29% でした。店頭よりネットで買う人が増えています</a:t>
              </a:r>
            </a:p>
          </p:txBody>
        </p:sp>
      </p:grpSp>
      <p:graphicFrame>
        <p:nvGraphicFramePr>
          <p:cNvPr id="13" name="Chart 12"/>
          <p:cNvGraphicFramePr>
            <a:graphicFrameLocks noGrp="1"/>
          </p:cNvGraphicFramePr>
          <p:nvPr/>
        </p:nvGraphicFramePr>
        <p:xfrm>
          <a:off x="3219450" y="1470332"/>
          <a:ext cx="3619500" cy="36195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grpSp>
        <p:nvGrpSpPr>
          <p:cNvPr id="14" name="項目 1"/>
          <p:cNvGrpSpPr/>
          <p:nvPr/>
        </p:nvGrpSpPr>
        <p:grpSpPr>
          <a:xfrm>
            <a:off x="7448550" y="2532602"/>
            <a:ext cx="1524000" cy="324898"/>
            <a:chOff x="7448550" y="2532602"/>
            <a:chExt cx="1524000" cy="324898"/>
          </a:xfrm>
        </p:grpSpPr>
        <p:sp>
          <p:nvSpPr>
            <p:cNvPr id="15" name="Rounded Rectangle 14"/>
            <p:cNvSpPr/>
            <p:nvPr/>
          </p:nvSpPr>
          <p:spPr>
            <a:xfrm>
              <a:off x="7448550" y="2590800"/>
              <a:ext cx="114300" cy="114300"/>
            </a:xfrm>
            <a:prstGeom prst="roundRect">
              <a:avLst>
                <a:gd name="adj" fmla="val 25000"/>
              </a:avLst>
            </a:prstGeom>
            <a:solidFill>
              <a:srgbClr val="2B4EE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677150" y="2538222"/>
              <a:ext cx="842010" cy="2133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64"/>
                </a:lnSpc>
              </a:pPr>
              <a:r>
                <a:rPr sz="105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ネット通販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432482" y="2532602"/>
              <a:ext cx="540068" cy="2209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r">
                <a:lnSpc>
                  <a:spcPts val="1685"/>
                </a:lnSpc>
              </a:pPr>
              <a:r>
                <a:rPr sz="1087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41%</a:t>
              </a:r>
            </a:p>
          </p:txBody>
        </p:sp>
        <p:cxnSp>
          <p:nvCxnSpPr>
            <p:cNvPr id="18" name="Connector 17"/>
            <p:cNvCxnSpPr/>
            <p:nvPr/>
          </p:nvCxnSpPr>
          <p:spPr>
            <a:xfrm>
              <a:off x="7448550" y="2857500"/>
              <a:ext cx="1524000" cy="0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項目 2"/>
          <p:cNvGrpSpPr/>
          <p:nvPr/>
        </p:nvGrpSpPr>
        <p:grpSpPr>
          <a:xfrm>
            <a:off x="7448550" y="2951702"/>
            <a:ext cx="1524000" cy="324898"/>
            <a:chOff x="7448550" y="2951702"/>
            <a:chExt cx="1524000" cy="324898"/>
          </a:xfrm>
        </p:grpSpPr>
        <p:sp>
          <p:nvSpPr>
            <p:cNvPr id="20" name="Rounded Rectangle 19"/>
            <p:cNvSpPr/>
            <p:nvPr/>
          </p:nvSpPr>
          <p:spPr>
            <a:xfrm>
              <a:off x="7448550" y="3009900"/>
              <a:ext cx="114300" cy="114300"/>
            </a:xfrm>
            <a:prstGeom prst="roundRect">
              <a:avLst>
                <a:gd name="adj" fmla="val 25000"/>
              </a:avLst>
            </a:prstGeom>
            <a:solidFill>
              <a:srgbClr val="2B4EE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77150" y="2957322"/>
              <a:ext cx="537210" cy="2133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64"/>
                </a:lnSpc>
              </a:pPr>
              <a:r>
                <a:rPr sz="105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文具店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432482" y="2951702"/>
              <a:ext cx="540068" cy="2209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r">
                <a:lnSpc>
                  <a:spcPts val="1685"/>
                </a:lnSpc>
              </a:pPr>
              <a:r>
                <a:rPr sz="1087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27%</a:t>
              </a:r>
            </a:p>
          </p:txBody>
        </p:sp>
        <p:cxnSp>
          <p:nvCxnSpPr>
            <p:cNvPr id="23" name="Connector 22"/>
            <p:cNvCxnSpPr/>
            <p:nvPr/>
          </p:nvCxnSpPr>
          <p:spPr>
            <a:xfrm>
              <a:off x="7448550" y="3276600"/>
              <a:ext cx="1524000" cy="0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項目 3"/>
          <p:cNvGrpSpPr/>
          <p:nvPr/>
        </p:nvGrpSpPr>
        <p:grpSpPr>
          <a:xfrm>
            <a:off x="7448550" y="3370802"/>
            <a:ext cx="1524000" cy="324898"/>
            <a:chOff x="7448550" y="3370802"/>
            <a:chExt cx="1524000" cy="324898"/>
          </a:xfrm>
        </p:grpSpPr>
        <p:sp>
          <p:nvSpPr>
            <p:cNvPr id="25" name="Rounded Rectangle 24"/>
            <p:cNvSpPr/>
            <p:nvPr/>
          </p:nvSpPr>
          <p:spPr>
            <a:xfrm>
              <a:off x="7448550" y="3429000"/>
              <a:ext cx="114300" cy="114300"/>
            </a:xfrm>
            <a:prstGeom prst="roundRect">
              <a:avLst>
                <a:gd name="adj" fmla="val 25000"/>
              </a:avLst>
            </a:prstGeom>
            <a:solidFill>
              <a:srgbClr val="1E9F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77150" y="3376422"/>
              <a:ext cx="537210" cy="2133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64"/>
                </a:lnSpc>
              </a:pPr>
              <a:r>
                <a:rPr sz="105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量販店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432482" y="3370802"/>
              <a:ext cx="540068" cy="2209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r">
                <a:lnSpc>
                  <a:spcPts val="1685"/>
                </a:lnSpc>
              </a:pPr>
              <a:r>
                <a:rPr sz="1087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22%</a:t>
              </a:r>
            </a:p>
          </p:txBody>
        </p:sp>
        <p:cxnSp>
          <p:nvCxnSpPr>
            <p:cNvPr id="28" name="Connector 27"/>
            <p:cNvCxnSpPr/>
            <p:nvPr/>
          </p:nvCxnSpPr>
          <p:spPr>
            <a:xfrm>
              <a:off x="7448550" y="3695700"/>
              <a:ext cx="1524000" cy="0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項目 4"/>
          <p:cNvGrpSpPr/>
          <p:nvPr/>
        </p:nvGrpSpPr>
        <p:grpSpPr>
          <a:xfrm>
            <a:off x="7448550" y="3789902"/>
            <a:ext cx="1524000" cy="220980"/>
            <a:chOff x="7448550" y="3789902"/>
            <a:chExt cx="1524000" cy="220980"/>
          </a:xfrm>
        </p:grpSpPr>
        <p:sp>
          <p:nvSpPr>
            <p:cNvPr id="30" name="Rounded Rectangle 29"/>
            <p:cNvSpPr/>
            <p:nvPr/>
          </p:nvSpPr>
          <p:spPr>
            <a:xfrm>
              <a:off x="7448550" y="3848100"/>
              <a:ext cx="114300" cy="114300"/>
            </a:xfrm>
            <a:prstGeom prst="roundRect">
              <a:avLst>
                <a:gd name="adj" fmla="val 25000"/>
              </a:avLst>
            </a:prstGeom>
            <a:solidFill>
              <a:srgbClr val="BFC1C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677150" y="3795522"/>
              <a:ext cx="384810" cy="2133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64"/>
                </a:lnSpc>
              </a:pPr>
              <a:r>
                <a:rPr sz="105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法人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432482" y="3789902"/>
              <a:ext cx="540068" cy="2209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r">
                <a:lnSpc>
                  <a:spcPts val="1685"/>
                </a:lnSpc>
              </a:pPr>
              <a:r>
                <a:rPr sz="1087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10%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457700" y="2855595"/>
            <a:ext cx="1143000" cy="60960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4650"/>
              </a:lnSpc>
            </a:pPr>
            <a:r>
              <a:rPr sz="3000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41%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11052" y="3359087"/>
            <a:ext cx="836295" cy="1981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170"/>
              </a:lnSpc>
            </a:pPr>
            <a:r>
              <a:rPr sz="975" b="0">
                <a:solidFill>
                  <a:srgbClr val="6B6F76"/>
                </a:solidFill>
                <a:latin typeface="Noto Sans JP"/>
                <a:ea typeface="Noto Sans JP"/>
                <a:cs typeface="Noto Sans JP"/>
              </a:rPr>
              <a:t>ネット通販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6888480" cy="712279"/>
            <a:chOff x="685800" y="292037"/>
            <a:chExt cx="68884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2207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04　内訳を比べる（積み上げ棒）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68884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関西は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ネット通販の伸び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が全体を押し上げました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結論"/>
          <p:cNvGrpSpPr/>
          <p:nvPr/>
        </p:nvGrpSpPr>
        <p:grpSpPr>
          <a:xfrm>
            <a:off x="685800" y="5438775"/>
            <a:ext cx="10820400" cy="876300"/>
            <a:chOff x="685800" y="5438775"/>
            <a:chExt cx="10820400" cy="876300"/>
          </a:xfrm>
        </p:grpSpPr>
        <p:sp>
          <p:nvSpPr>
            <p:cNvPr id="9" name="Rounded Rectangle 8"/>
            <p:cNvSpPr/>
            <p:nvPr/>
          </p:nvSpPr>
          <p:spPr>
            <a:xfrm>
              <a:off x="685800" y="5438775"/>
              <a:ext cx="10820400" cy="876300"/>
            </a:xfrm>
            <a:prstGeom prst="roundRect">
              <a:avLst>
                <a:gd name="adj" fmla="val 13043"/>
              </a:avLst>
            </a:prstGeom>
            <a:solidFill>
              <a:srgbClr val="F1F4F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57250" y="5610225"/>
              <a:ext cx="990600" cy="209550"/>
            </a:xfrm>
            <a:prstGeom prst="roundRect">
              <a:avLst>
                <a:gd name="adj" fmla="val 50000"/>
              </a:avLst>
            </a:prstGeom>
            <a:solidFill>
              <a:srgbClr val="1E9F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62489" y="5623846"/>
              <a:ext cx="980122" cy="1752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336"/>
                </a:lnSpc>
              </a:pPr>
              <a:r>
                <a:rPr sz="862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読み取れること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57250" y="5859970"/>
              <a:ext cx="6520815" cy="3200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441"/>
                </a:lnSpc>
              </a:pPr>
              <a:r>
                <a:rPr sz="15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関西のネット通販は前年の 1.9 倍。店頭の売上を初めて上回りました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85800" y="1356646"/>
            <a:ext cx="675322" cy="17526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336"/>
              </a:lnSpc>
            </a:pPr>
            <a:r>
              <a: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rPr>
              <a:t>単位：億円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39300" y="1400175"/>
            <a:ext cx="104775" cy="104775"/>
          </a:xfrm>
          <a:prstGeom prst="roundRect">
            <a:avLst>
              <a:gd name="adj" fmla="val 27272"/>
            </a:avLst>
          </a:prstGeom>
          <a:solidFill>
            <a:srgbClr val="2B4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810750" y="1360551"/>
            <a:ext cx="678180" cy="18288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395"/>
              </a:lnSpc>
            </a:pPr>
            <a:r>
              <a:rPr sz="900" b="0">
                <a:solidFill>
                  <a:srgbClr val="3C3F44"/>
                </a:solidFill>
                <a:latin typeface="Noto Sans JP"/>
                <a:ea typeface="Noto Sans JP"/>
                <a:cs typeface="Noto Sans JP"/>
              </a:rPr>
              <a:t>ネット通販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572750" y="1400175"/>
            <a:ext cx="104775" cy="104775"/>
          </a:xfrm>
          <a:prstGeom prst="roundRect">
            <a:avLst>
              <a:gd name="adj" fmla="val 27272"/>
            </a:avLst>
          </a:prstGeom>
          <a:solidFill>
            <a:srgbClr val="1E9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744200" y="1360551"/>
            <a:ext cx="373380" cy="18288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395"/>
              </a:lnSpc>
            </a:pPr>
            <a:r>
              <a:rPr sz="900" b="0">
                <a:solidFill>
                  <a:srgbClr val="3C3F44"/>
                </a:solidFill>
                <a:latin typeface="Noto Sans JP"/>
                <a:ea typeface="Noto Sans JP"/>
                <a:cs typeface="Noto Sans JP"/>
              </a:rPr>
              <a:t>店頭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1125200" y="1400175"/>
            <a:ext cx="104775" cy="104775"/>
          </a:xfrm>
          <a:prstGeom prst="roundRect">
            <a:avLst>
              <a:gd name="adj" fmla="val 27272"/>
            </a:avLst>
          </a:prstGeom>
          <a:solidFill>
            <a:srgbClr val="EB68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296650" y="1360551"/>
            <a:ext cx="373380" cy="18288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395"/>
              </a:lnSpc>
            </a:pPr>
            <a:r>
              <a:rPr sz="900" b="0">
                <a:solidFill>
                  <a:srgbClr val="3C3F44"/>
                </a:solidFill>
                <a:latin typeface="Noto Sans JP"/>
                <a:ea typeface="Noto Sans JP"/>
                <a:cs typeface="Noto Sans JP"/>
              </a:rPr>
              <a:t>法人</a:t>
            </a:r>
          </a:p>
        </p:txBody>
      </p:sp>
      <p:graphicFrame>
        <p:nvGraphicFramePr>
          <p:cNvPr id="20" name="Chart 19"/>
          <p:cNvGraphicFramePr>
            <a:graphicFrameLocks noGrp="1"/>
          </p:cNvGraphicFramePr>
          <p:nvPr/>
        </p:nvGraphicFramePr>
        <p:xfrm>
          <a:off x="685800" y="1641348"/>
          <a:ext cx="10820400" cy="3606927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580674" y="4248817"/>
            <a:ext cx="381952" cy="2057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569"/>
              </a:lnSpc>
            </a:pPr>
            <a:r>
              <a:rPr sz="1012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1.7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42849" y="2200942"/>
            <a:ext cx="381952" cy="2057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569"/>
              </a:lnSpc>
            </a:pPr>
            <a:r>
              <a:rPr sz="1012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8.2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05024" y="3810667"/>
            <a:ext cx="381952" cy="2057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569"/>
              </a:lnSpc>
            </a:pPr>
            <a:r>
              <a:rPr sz="1012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3.1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67199" y="3362992"/>
            <a:ext cx="381952" cy="2057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569"/>
              </a:lnSpc>
            </a:pPr>
            <a:r>
              <a:rPr sz="1012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4.5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29374" y="4344067"/>
            <a:ext cx="381952" cy="2057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569"/>
              </a:lnSpc>
            </a:pPr>
            <a:r>
              <a:rPr sz="1012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1.4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7193280" cy="712279"/>
            <a:chOff x="685800" y="292037"/>
            <a:chExt cx="71932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2969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05　増減の理由を見る（ウォーターフォール）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71932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値上げの効果が、原材料の値上がりを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上回りました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結論"/>
          <p:cNvGrpSpPr/>
          <p:nvPr/>
        </p:nvGrpSpPr>
        <p:grpSpPr>
          <a:xfrm>
            <a:off x="685800" y="5438775"/>
            <a:ext cx="10820400" cy="876300"/>
            <a:chOff x="685800" y="5438775"/>
            <a:chExt cx="10820400" cy="876300"/>
          </a:xfrm>
        </p:grpSpPr>
        <p:sp>
          <p:nvSpPr>
            <p:cNvPr id="9" name="Rounded Rectangle 8"/>
            <p:cNvSpPr/>
            <p:nvPr/>
          </p:nvSpPr>
          <p:spPr>
            <a:xfrm>
              <a:off x="685800" y="5438775"/>
              <a:ext cx="10820400" cy="876300"/>
            </a:xfrm>
            <a:prstGeom prst="roundRect">
              <a:avLst>
                <a:gd name="adj" fmla="val 13043"/>
              </a:avLst>
            </a:prstGeom>
            <a:solidFill>
              <a:srgbClr val="F1F4F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57250" y="5610225"/>
              <a:ext cx="990600" cy="209550"/>
            </a:xfrm>
            <a:prstGeom prst="roundRect">
              <a:avLst>
                <a:gd name="adj" fmla="val 50000"/>
              </a:avLst>
            </a:prstGeom>
            <a:solidFill>
              <a:srgbClr val="1E9F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62489" y="5623846"/>
              <a:ext cx="980122" cy="1752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336"/>
                </a:lnSpc>
              </a:pPr>
              <a:r>
                <a:rPr sz="862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読み取れること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57250" y="5859970"/>
              <a:ext cx="5454015" cy="3200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441"/>
                </a:lnSpc>
              </a:pPr>
              <a:r>
                <a:rPr sz="15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営業利益は 2.6 億円。原材料の値上がりは続く見込みです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85800" y="1356646"/>
            <a:ext cx="675322" cy="17526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336"/>
              </a:lnSpc>
            </a:pPr>
            <a:r>
              <a: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rPr>
              <a:t>単位：億円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267950" y="1400175"/>
            <a:ext cx="104775" cy="104775"/>
          </a:xfrm>
          <a:prstGeom prst="roundRect">
            <a:avLst>
              <a:gd name="adj" fmla="val 27272"/>
            </a:avLst>
          </a:prstGeom>
          <a:solidFill>
            <a:srgbClr val="2B4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439400" y="1360551"/>
            <a:ext cx="525780" cy="18288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395"/>
              </a:lnSpc>
            </a:pPr>
            <a:r>
              <a:rPr sz="900" b="0">
                <a:solidFill>
                  <a:srgbClr val="3C3F44"/>
                </a:solidFill>
                <a:latin typeface="Noto Sans JP"/>
                <a:ea typeface="Noto Sans JP"/>
                <a:cs typeface="Noto Sans JP"/>
              </a:rPr>
              <a:t>増えた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972800" y="1400175"/>
            <a:ext cx="104775" cy="104775"/>
          </a:xfrm>
          <a:prstGeom prst="roundRect">
            <a:avLst>
              <a:gd name="adj" fmla="val 27272"/>
            </a:avLst>
          </a:prstGeom>
          <a:solidFill>
            <a:srgbClr val="E349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144250" y="1360551"/>
            <a:ext cx="525780" cy="18288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395"/>
              </a:lnSpc>
            </a:pPr>
            <a:r>
              <a:rPr sz="900" b="0">
                <a:solidFill>
                  <a:srgbClr val="3C3F44"/>
                </a:solidFill>
                <a:latin typeface="Noto Sans JP"/>
                <a:ea typeface="Noto Sans JP"/>
                <a:cs typeface="Noto Sans JP"/>
              </a:rPr>
              <a:t>減った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85800" y="4791075"/>
            <a:ext cx="10820400" cy="0"/>
          </a:xfrm>
          <a:prstGeom prst="line">
            <a:avLst/>
          </a:prstGeom>
          <a:ln w="11429">
            <a:solidFill>
              <a:srgbClr val="AFB1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1320832" y="3262694"/>
            <a:ext cx="533400" cy="1523618"/>
          </a:xfrm>
          <a:custGeom>
            <a:avLst/>
            <a:gdLst/>
            <a:ahLst/>
            <a:cxnLst/>
            <a:rect l="l" t="t" r="r" b="b"/>
            <a:pathLst>
              <a:path w="533400" h="1523618">
                <a:moveTo>
                  <a:pt x="0" y="1523618"/>
                </a:moveTo>
                <a:lnTo>
                  <a:pt x="0" y="38100"/>
                </a:lnTo>
                <a:lnTo>
                  <a:pt x="5048" y="19050"/>
                </a:lnTo>
                <a:lnTo>
                  <a:pt x="19050" y="5143"/>
                </a:lnTo>
                <a:lnTo>
                  <a:pt x="38100" y="0"/>
                </a:lnTo>
                <a:lnTo>
                  <a:pt x="495300" y="0"/>
                </a:lnTo>
                <a:lnTo>
                  <a:pt x="514350" y="5143"/>
                </a:lnTo>
                <a:lnTo>
                  <a:pt x="528256" y="19050"/>
                </a:lnTo>
                <a:lnTo>
                  <a:pt x="533400" y="38100"/>
                </a:lnTo>
                <a:lnTo>
                  <a:pt x="533400" y="1523618"/>
                </a:lnTo>
                <a:close/>
              </a:path>
            </a:pathLst>
          </a:custGeom>
          <a:solidFill>
            <a:srgbClr val="6264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399699" y="3039142"/>
            <a:ext cx="381952" cy="2057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569"/>
              </a:lnSpc>
            </a:pPr>
            <a:r>
              <a:rPr sz="1012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2.1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857375" y="3267075"/>
            <a:ext cx="1266825" cy="0"/>
          </a:xfrm>
          <a:prstGeom prst="line">
            <a:avLst/>
          </a:prstGeom>
          <a:ln w="9525">
            <a:solidFill>
              <a:srgbClr val="AFB1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96328" y="5064062"/>
            <a:ext cx="988695" cy="1981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218"/>
              </a:lnSpc>
            </a:pPr>
            <a:r>
              <a:rPr sz="975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前年の営業利益</a:t>
            </a:r>
          </a:p>
        </p:txBody>
      </p:sp>
      <p:sp>
        <p:nvSpPr>
          <p:cNvPr id="23" name="Freeform 22"/>
          <p:cNvSpPr/>
          <p:nvPr/>
        </p:nvSpPr>
        <p:spPr>
          <a:xfrm>
            <a:off x="3124200" y="2609755"/>
            <a:ext cx="533400" cy="652939"/>
          </a:xfrm>
          <a:custGeom>
            <a:avLst/>
            <a:gdLst/>
            <a:ahLst/>
            <a:cxnLst/>
            <a:rect l="l" t="t" r="r" b="b"/>
            <a:pathLst>
              <a:path w="533400" h="652939">
                <a:moveTo>
                  <a:pt x="0" y="652939"/>
                </a:moveTo>
                <a:lnTo>
                  <a:pt x="0" y="38100"/>
                </a:lnTo>
                <a:lnTo>
                  <a:pt x="5144" y="19050"/>
                </a:lnTo>
                <a:lnTo>
                  <a:pt x="19050" y="5143"/>
                </a:lnTo>
                <a:lnTo>
                  <a:pt x="38100" y="0"/>
                </a:lnTo>
                <a:lnTo>
                  <a:pt x="495300" y="0"/>
                </a:lnTo>
                <a:lnTo>
                  <a:pt x="514350" y="5143"/>
                </a:lnTo>
                <a:lnTo>
                  <a:pt x="528256" y="19050"/>
                </a:lnTo>
                <a:lnTo>
                  <a:pt x="533400" y="38100"/>
                </a:lnTo>
                <a:lnTo>
                  <a:pt x="533400" y="652939"/>
                </a:lnTo>
                <a:close/>
              </a:path>
            </a:pathLst>
          </a:custGeom>
          <a:solidFill>
            <a:srgbClr val="2B4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123724" y="2381917"/>
            <a:ext cx="534352" cy="2057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569"/>
              </a:lnSpc>
            </a:pPr>
            <a:r>
              <a:rPr sz="1012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+0.9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3657600" y="2609850"/>
            <a:ext cx="1266825" cy="0"/>
          </a:xfrm>
          <a:prstGeom prst="line">
            <a:avLst/>
          </a:prstGeom>
          <a:ln w="9525">
            <a:solidFill>
              <a:srgbClr val="AFB1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972752" y="5064062"/>
            <a:ext cx="836295" cy="1981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218"/>
              </a:lnSpc>
            </a:pPr>
            <a:r>
              <a:rPr sz="975" b="0">
                <a:solidFill>
                  <a:srgbClr val="3C3F44"/>
                </a:solidFill>
                <a:latin typeface="Noto Sans JP"/>
                <a:ea typeface="Noto Sans JP"/>
                <a:cs typeface="Noto Sans JP"/>
              </a:rPr>
              <a:t>販売数の増加</a:t>
            </a:r>
          </a:p>
        </p:txBody>
      </p:sp>
      <p:sp>
        <p:nvSpPr>
          <p:cNvPr id="27" name="Freeform 26"/>
          <p:cNvSpPr/>
          <p:nvPr/>
        </p:nvSpPr>
        <p:spPr>
          <a:xfrm>
            <a:off x="4927568" y="2319528"/>
            <a:ext cx="533400" cy="290227"/>
          </a:xfrm>
          <a:custGeom>
            <a:avLst/>
            <a:gdLst/>
            <a:ahLst/>
            <a:cxnLst/>
            <a:rect l="l" t="t" r="r" b="b"/>
            <a:pathLst>
              <a:path w="533400" h="290227">
                <a:moveTo>
                  <a:pt x="0" y="290227"/>
                </a:moveTo>
                <a:lnTo>
                  <a:pt x="0" y="38100"/>
                </a:lnTo>
                <a:lnTo>
                  <a:pt x="5144" y="19050"/>
                </a:lnTo>
                <a:lnTo>
                  <a:pt x="19050" y="5144"/>
                </a:lnTo>
                <a:lnTo>
                  <a:pt x="38100" y="0"/>
                </a:lnTo>
                <a:lnTo>
                  <a:pt x="495300" y="0"/>
                </a:lnTo>
                <a:lnTo>
                  <a:pt x="514350" y="5144"/>
                </a:lnTo>
                <a:lnTo>
                  <a:pt x="528352" y="19050"/>
                </a:lnTo>
                <a:lnTo>
                  <a:pt x="533400" y="38100"/>
                </a:lnTo>
                <a:lnTo>
                  <a:pt x="533400" y="290227"/>
                </a:lnTo>
                <a:close/>
              </a:path>
            </a:pathLst>
          </a:custGeom>
          <a:solidFill>
            <a:srgbClr val="2B4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923949" y="2096167"/>
            <a:ext cx="534352" cy="2057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569"/>
              </a:lnSpc>
            </a:pPr>
            <a:r>
              <a:rPr sz="1012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+0.4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457825" y="2324100"/>
            <a:ext cx="1276350" cy="0"/>
          </a:xfrm>
          <a:prstGeom prst="line">
            <a:avLst/>
          </a:prstGeom>
          <a:ln w="9525">
            <a:solidFill>
              <a:srgbClr val="AFB1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925378" y="5064062"/>
            <a:ext cx="531495" cy="1981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218"/>
              </a:lnSpc>
            </a:pPr>
            <a:r>
              <a:rPr sz="975" b="0">
                <a:solidFill>
                  <a:srgbClr val="3C3F44"/>
                </a:solidFill>
                <a:latin typeface="Noto Sans JP"/>
                <a:ea typeface="Noto Sans JP"/>
                <a:cs typeface="Noto Sans JP"/>
              </a:rPr>
              <a:t>値上げ</a:t>
            </a:r>
          </a:p>
        </p:txBody>
      </p:sp>
      <p:sp>
        <p:nvSpPr>
          <p:cNvPr id="31" name="Freeform 30"/>
          <p:cNvSpPr/>
          <p:nvPr/>
        </p:nvSpPr>
        <p:spPr>
          <a:xfrm>
            <a:off x="6731032" y="2319528"/>
            <a:ext cx="533400" cy="435293"/>
          </a:xfrm>
          <a:custGeom>
            <a:avLst/>
            <a:gdLst/>
            <a:ahLst/>
            <a:cxnLst/>
            <a:rect l="l" t="t" r="r" b="b"/>
            <a:pathLst>
              <a:path w="533400" h="435293">
                <a:moveTo>
                  <a:pt x="533400" y="0"/>
                </a:moveTo>
                <a:lnTo>
                  <a:pt x="533400" y="397193"/>
                </a:lnTo>
                <a:lnTo>
                  <a:pt x="528256" y="416243"/>
                </a:lnTo>
                <a:lnTo>
                  <a:pt x="514350" y="430244"/>
                </a:lnTo>
                <a:lnTo>
                  <a:pt x="495300" y="435293"/>
                </a:lnTo>
                <a:lnTo>
                  <a:pt x="38100" y="435293"/>
                </a:lnTo>
                <a:lnTo>
                  <a:pt x="19050" y="430244"/>
                </a:lnTo>
                <a:lnTo>
                  <a:pt x="5048" y="416243"/>
                </a:lnTo>
                <a:lnTo>
                  <a:pt x="0" y="397193"/>
                </a:lnTo>
                <a:lnTo>
                  <a:pt x="0" y="0"/>
                </a:lnTo>
                <a:close/>
              </a:path>
            </a:pathLst>
          </a:custGeom>
          <a:solidFill>
            <a:srgbClr val="E349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733699" y="2791492"/>
            <a:ext cx="534352" cy="2057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569"/>
              </a:lnSpc>
            </a:pPr>
            <a:r>
              <a:rPr sz="1012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−0.6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267575" y="2752725"/>
            <a:ext cx="1266825" cy="0"/>
          </a:xfrm>
          <a:prstGeom prst="line">
            <a:avLst/>
          </a:prstGeom>
          <a:ln w="9525">
            <a:solidFill>
              <a:srgbClr val="AFB1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735128" y="5064062"/>
            <a:ext cx="531495" cy="1981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218"/>
              </a:lnSpc>
            </a:pPr>
            <a:r>
              <a:rPr sz="975" b="0">
                <a:solidFill>
                  <a:srgbClr val="3C3F44"/>
                </a:solidFill>
                <a:latin typeface="Noto Sans JP"/>
                <a:ea typeface="Noto Sans JP"/>
                <a:cs typeface="Noto Sans JP"/>
              </a:rPr>
              <a:t>原材料</a:t>
            </a:r>
          </a:p>
        </p:txBody>
      </p:sp>
      <p:sp>
        <p:nvSpPr>
          <p:cNvPr id="35" name="Freeform 34"/>
          <p:cNvSpPr/>
          <p:nvPr/>
        </p:nvSpPr>
        <p:spPr>
          <a:xfrm>
            <a:off x="8534400" y="2754821"/>
            <a:ext cx="533400" cy="145161"/>
          </a:xfrm>
          <a:custGeom>
            <a:avLst/>
            <a:gdLst/>
            <a:ahLst/>
            <a:cxnLst/>
            <a:rect l="l" t="t" r="r" b="b"/>
            <a:pathLst>
              <a:path w="533400" h="145161">
                <a:moveTo>
                  <a:pt x="533400" y="0"/>
                </a:moveTo>
                <a:lnTo>
                  <a:pt x="533400" y="107061"/>
                </a:lnTo>
                <a:lnTo>
                  <a:pt x="528256" y="126111"/>
                </a:lnTo>
                <a:lnTo>
                  <a:pt x="514350" y="140017"/>
                </a:lnTo>
                <a:lnTo>
                  <a:pt x="495300" y="145161"/>
                </a:lnTo>
                <a:lnTo>
                  <a:pt x="38100" y="145161"/>
                </a:lnTo>
                <a:lnTo>
                  <a:pt x="19050" y="140017"/>
                </a:lnTo>
                <a:lnTo>
                  <a:pt x="5144" y="126111"/>
                </a:lnTo>
                <a:lnTo>
                  <a:pt x="0" y="107061"/>
                </a:lnTo>
                <a:lnTo>
                  <a:pt x="0" y="0"/>
                </a:lnTo>
                <a:close/>
              </a:path>
            </a:pathLst>
          </a:custGeom>
          <a:solidFill>
            <a:srgbClr val="E349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533924" y="2934367"/>
            <a:ext cx="534352" cy="2057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569"/>
              </a:lnSpc>
            </a:pPr>
            <a:r>
              <a:rPr sz="1012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−0.2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9067800" y="2895600"/>
            <a:ext cx="1266825" cy="0"/>
          </a:xfrm>
          <a:prstGeom prst="line">
            <a:avLst/>
          </a:prstGeom>
          <a:ln w="9525">
            <a:solidFill>
              <a:srgbClr val="AFB1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535352" y="5064062"/>
            <a:ext cx="531495" cy="1981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218"/>
              </a:lnSpc>
            </a:pPr>
            <a:r>
              <a:rPr sz="975" b="0">
                <a:solidFill>
                  <a:srgbClr val="3C3F44"/>
                </a:solidFill>
                <a:latin typeface="Noto Sans JP"/>
                <a:ea typeface="Noto Sans JP"/>
                <a:cs typeface="Noto Sans JP"/>
              </a:rPr>
              <a:t>物流費</a:t>
            </a:r>
          </a:p>
        </p:txBody>
      </p:sp>
      <p:sp>
        <p:nvSpPr>
          <p:cNvPr id="39" name="Freeform 38"/>
          <p:cNvSpPr/>
          <p:nvPr/>
        </p:nvSpPr>
        <p:spPr>
          <a:xfrm>
            <a:off x="10337768" y="2899982"/>
            <a:ext cx="533400" cy="1886330"/>
          </a:xfrm>
          <a:custGeom>
            <a:avLst/>
            <a:gdLst/>
            <a:ahLst/>
            <a:cxnLst/>
            <a:rect l="l" t="t" r="r" b="b"/>
            <a:pathLst>
              <a:path w="533400" h="1886330">
                <a:moveTo>
                  <a:pt x="0" y="1886330"/>
                </a:moveTo>
                <a:lnTo>
                  <a:pt x="0" y="38100"/>
                </a:lnTo>
                <a:lnTo>
                  <a:pt x="5144" y="19050"/>
                </a:lnTo>
                <a:lnTo>
                  <a:pt x="19050" y="5048"/>
                </a:lnTo>
                <a:lnTo>
                  <a:pt x="38100" y="0"/>
                </a:lnTo>
                <a:lnTo>
                  <a:pt x="495300" y="0"/>
                </a:lnTo>
                <a:lnTo>
                  <a:pt x="514350" y="5048"/>
                </a:lnTo>
                <a:lnTo>
                  <a:pt x="528352" y="19050"/>
                </a:lnTo>
                <a:lnTo>
                  <a:pt x="533400" y="38100"/>
                </a:lnTo>
                <a:lnTo>
                  <a:pt x="533400" y="1886330"/>
                </a:lnTo>
                <a:close/>
              </a:path>
            </a:pathLst>
          </a:custGeom>
          <a:solidFill>
            <a:srgbClr val="6264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410349" y="2667667"/>
            <a:ext cx="381952" cy="2057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569"/>
              </a:lnSpc>
            </a:pPr>
            <a:r>
              <a:rPr sz="1012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2.6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106978" y="5064062"/>
            <a:ext cx="988695" cy="1981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ctr">
              <a:lnSpc>
                <a:spcPts val="1218"/>
              </a:lnSpc>
            </a:pPr>
            <a:r>
              <a:rPr sz="975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今年の営業利益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7193280" cy="712279"/>
            <a:chOff x="685800" y="292037"/>
            <a:chExt cx="71932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2934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06　下期の打ち手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71932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下期は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ネット通販のノート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に広告と在庫を寄せます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352550"/>
            <a:ext cx="10820400" cy="1981200"/>
            <a:chOff x="685800" y="1352550"/>
            <a:chExt cx="10820400" cy="19812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352550"/>
              <a:ext cx="3476625" cy="1981200"/>
              <a:chOff x="685800" y="1352550"/>
              <a:chExt cx="3476625" cy="19812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D2DBF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895350" y="1781175"/>
                <a:ext cx="285750" cy="285750"/>
              </a:xfrm>
              <a:prstGeom prst="ellipse">
                <a:avLst/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927735" y="18272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1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276350" y="1827276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打ち手 1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95350" y="2172843"/>
                <a:ext cx="1158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広告をネットへ</a:t>
                </a:r>
              </a:p>
            </p:txBody>
          </p:sp>
          <p:cxnSp>
            <p:nvCxnSpPr>
              <p:cNvPr id="15" name="Connector 14"/>
              <p:cNvCxnSpPr/>
              <p:nvPr/>
            </p:nvCxnSpPr>
            <p:spPr>
              <a:xfrm>
                <a:off x="895350" y="2505075"/>
                <a:ext cx="3057525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895350" y="2616137"/>
                <a:ext cx="2360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店頭の販促費の 3 割をネット広告へ移す</a:t>
                </a:r>
              </a:p>
            </p:txBody>
          </p:sp>
        </p:grpSp>
        <p:grpSp>
          <p:nvGrpSpPr>
            <p:cNvPr id="17" name="項目 2"/>
            <p:cNvGrpSpPr/>
            <p:nvPr/>
          </p:nvGrpSpPr>
          <p:grpSpPr>
            <a:xfrm>
              <a:off x="4352925" y="1352550"/>
              <a:ext cx="3476625" cy="1981200"/>
              <a:chOff x="4352925" y="1352550"/>
              <a:chExt cx="3476625" cy="1981200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4352925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D2DBF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562475" y="1781175"/>
                <a:ext cx="285750" cy="285750"/>
              </a:xfrm>
              <a:prstGeom prst="ellipse">
                <a:avLst/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594860" y="18272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2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943475" y="1827276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打ち手 2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562475" y="2172843"/>
                <a:ext cx="17678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ノートの在庫を 1.5 倍</a:t>
                </a:r>
              </a:p>
            </p:txBody>
          </p:sp>
          <p:cxnSp>
            <p:nvCxnSpPr>
              <p:cNvPr id="23" name="Connector 22"/>
              <p:cNvCxnSpPr/>
              <p:nvPr/>
            </p:nvCxnSpPr>
            <p:spPr>
              <a:xfrm>
                <a:off x="4562475" y="2505075"/>
                <a:ext cx="3067050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4562475" y="2616137"/>
                <a:ext cx="2207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年末の品切れを防ぐ。10 月中に発注</a:t>
                </a:r>
              </a:p>
            </p:txBody>
          </p:sp>
        </p:grpSp>
        <p:grpSp>
          <p:nvGrpSpPr>
            <p:cNvPr id="25" name="項目 3"/>
            <p:cNvGrpSpPr/>
            <p:nvPr/>
          </p:nvGrpSpPr>
          <p:grpSpPr>
            <a:xfrm>
              <a:off x="8029575" y="1352550"/>
              <a:ext cx="3476625" cy="1981200"/>
              <a:chOff x="8029575" y="1352550"/>
              <a:chExt cx="3476625" cy="1981200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8029575" y="1352550"/>
                <a:ext cx="3476625" cy="19812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9525">
                <a:solidFill>
                  <a:srgbClr val="D2DBF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8239125" y="1781175"/>
                <a:ext cx="285750" cy="285750"/>
              </a:xfrm>
              <a:prstGeom prst="ellipse">
                <a:avLst/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8271510" y="18272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3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620125" y="1827276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打ち手 3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8239125" y="2172843"/>
                <a:ext cx="1310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関西の配送を早く</a:t>
                </a:r>
              </a:p>
            </p:txBody>
          </p:sp>
          <p:cxnSp>
            <p:nvCxnSpPr>
              <p:cNvPr id="31" name="Connector 30"/>
              <p:cNvCxnSpPr/>
              <p:nvPr/>
            </p:nvCxnSpPr>
            <p:spPr>
              <a:xfrm>
                <a:off x="8239125" y="2505075"/>
                <a:ext cx="3057525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8239125" y="2616137"/>
                <a:ext cx="1750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大阪の倉庫から翌日に届ける</a:t>
                </a:r>
              </a:p>
            </p:txBody>
          </p:sp>
        </p:grpSp>
      </p:grpSp>
      <p:grpSp>
        <p:nvGrpSpPr>
          <p:cNvPr id="33" name="項目 2"/>
          <p:cNvGrpSpPr/>
          <p:nvPr/>
        </p:nvGrpSpPr>
        <p:grpSpPr>
          <a:xfrm>
            <a:off x="685800" y="3837051"/>
            <a:ext cx="8822055" cy="887349"/>
            <a:chOff x="685800" y="3837051"/>
            <a:chExt cx="8822055" cy="887349"/>
          </a:xfrm>
        </p:grpSpPr>
        <p:grpSp>
          <p:nvGrpSpPr>
            <p:cNvPr id="34" name="項目 1"/>
            <p:cNvGrpSpPr/>
            <p:nvPr/>
          </p:nvGrpSpPr>
          <p:grpSpPr>
            <a:xfrm>
              <a:off x="685800" y="3837051"/>
              <a:ext cx="1459230" cy="887349"/>
              <a:chOff x="685800" y="3837051"/>
              <a:chExt cx="1459230" cy="887349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685800" y="3837051"/>
                <a:ext cx="982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下期の売上の目標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85800" y="3962400"/>
                <a:ext cx="12001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8.2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590675" y="4333304"/>
                <a:ext cx="554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億円</a:t>
                </a:r>
              </a:p>
            </p:txBody>
          </p:sp>
        </p:grpSp>
        <p:grpSp>
          <p:nvGrpSpPr>
            <p:cNvPr id="38" name="項目 2"/>
            <p:cNvGrpSpPr/>
            <p:nvPr/>
          </p:nvGrpSpPr>
          <p:grpSpPr>
            <a:xfrm>
              <a:off x="4257675" y="3837051"/>
              <a:ext cx="1554480" cy="887349"/>
              <a:chOff x="4257675" y="3837051"/>
              <a:chExt cx="1554480" cy="887349"/>
            </a:xfrm>
          </p:grpSpPr>
          <p:cxnSp>
            <p:nvCxnSpPr>
              <p:cNvPr id="39" name="Connector 38"/>
              <p:cNvCxnSpPr/>
              <p:nvPr/>
            </p:nvCxnSpPr>
            <p:spPr>
              <a:xfrm>
                <a:off x="4257675" y="3886200"/>
                <a:ext cx="0" cy="72390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>
                <a:off x="4371975" y="3837051"/>
                <a:ext cx="1440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ネット通販の割合の目標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371975" y="3962400"/>
                <a:ext cx="10477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45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5086350" y="4333304"/>
                <a:ext cx="401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%</a:t>
                </a:r>
              </a:p>
            </p:txBody>
          </p:sp>
        </p:grpSp>
        <p:grpSp>
          <p:nvGrpSpPr>
            <p:cNvPr id="43" name="項目 3"/>
            <p:cNvGrpSpPr/>
            <p:nvPr/>
          </p:nvGrpSpPr>
          <p:grpSpPr>
            <a:xfrm>
              <a:off x="7934325" y="3837051"/>
              <a:ext cx="1573530" cy="887349"/>
              <a:chOff x="7934325" y="3837051"/>
              <a:chExt cx="1573530" cy="887349"/>
            </a:xfrm>
          </p:grpSpPr>
          <p:cxnSp>
            <p:nvCxnSpPr>
              <p:cNvPr id="44" name="Connector 43"/>
              <p:cNvCxnSpPr/>
              <p:nvPr/>
            </p:nvCxnSpPr>
            <p:spPr>
              <a:xfrm>
                <a:off x="7934325" y="3886200"/>
                <a:ext cx="0" cy="72390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/>
              <p:cNvSpPr txBox="1"/>
              <p:nvPr/>
            </p:nvSpPr>
            <p:spPr>
              <a:xfrm>
                <a:off x="8048625" y="3837051"/>
                <a:ext cx="982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営業利益の目標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8048625" y="3962400"/>
                <a:ext cx="12001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2.8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8953500" y="4333304"/>
                <a:ext cx="554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億円</a:t>
                </a:r>
              </a:p>
            </p:txBody>
          </p:sp>
        </p:grpSp>
      </p:grpSp>
      <p:grpSp>
        <p:nvGrpSpPr>
          <p:cNvPr id="48" name="項目 3"/>
          <p:cNvGrpSpPr/>
          <p:nvPr/>
        </p:nvGrpSpPr>
        <p:grpSpPr>
          <a:xfrm>
            <a:off x="685800" y="5162550"/>
            <a:ext cx="10820400" cy="1152525"/>
            <a:chOff x="685800" y="5162550"/>
            <a:chExt cx="10820400" cy="1152525"/>
          </a:xfrm>
        </p:grpSpPr>
        <p:sp>
          <p:nvSpPr>
            <p:cNvPr id="49" name="Rounded Rectangle 48"/>
            <p:cNvSpPr/>
            <p:nvPr/>
          </p:nvSpPr>
          <p:spPr>
            <a:xfrm>
              <a:off x="685800" y="5162550"/>
              <a:ext cx="10820400" cy="1152525"/>
            </a:xfrm>
            <a:prstGeom prst="roundRect">
              <a:avLst>
                <a:gd name="adj" fmla="val 9917"/>
              </a:avLst>
            </a:prstGeom>
            <a:solidFill>
              <a:srgbClr val="2B4EE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57250" y="5476875"/>
              <a:ext cx="533400" cy="209550"/>
            </a:xfrm>
            <a:prstGeom prst="roundRect">
              <a:avLst>
                <a:gd name="adj" fmla="val 50000"/>
              </a:avLst>
            </a:prstGeom>
            <a:solidFill>
              <a:srgbClr val="1E9F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41546" y="5501735"/>
              <a:ext cx="3648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お願い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57250" y="5730049"/>
              <a:ext cx="48329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DCE4FF"/>
                  </a:solidFill>
                  <a:latin typeface="Noto Sans JP"/>
                  <a:ea typeface="Noto Sans JP"/>
                  <a:cs typeface="Noto Sans JP"/>
                </a:rPr>
                <a:t>ネット広告の予算 1,200 万円（下期）をご承認ください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ck">
  <a:themeElements>
    <a:clrScheme name="de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Custom</PresentationFormat>
  <Paragraphs>0</Paragraphs>
  <Slides>0</Slides>
  <Notes>0</Notes>
  <HiddenSlides>0</HiddenSlides>
  <MMClips>0</MMClips>
  <ScaleCrop>false</ScaleCrop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2024-01-01T00:00:00Z</dcterms:created>
  <dcterms:modified xsi:type="dcterms:W3CDTF">2024-01-01T00:00:00Z</dcterms:modified>
  <cp:category/>
</cp:coreProperties>
</file>