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d9f227bd819bb2c1c986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4adef178c8494e3a50b725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293144" cy="382191"/>
          </a:xfrm>
          <a:prstGeom prst="rect">
            <a:avLst/>
          </a:prstGeom>
        </p:spPr>
      </p:pic>
      <p:grpSp>
        <p:nvGrpSpPr>
          <p:cNvPr id="4" name="題名"/>
          <p:cNvGrpSpPr/>
          <p:nvPr/>
        </p:nvGrpSpPr>
        <p:grpSpPr>
          <a:xfrm>
            <a:off x="685800" y="1248918"/>
            <a:ext cx="4937760" cy="2288667"/>
            <a:chOff x="685800" y="1248918"/>
            <a:chExt cx="4937760" cy="228866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248918"/>
              <a:ext cx="16154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社内説明会｜経理部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1585722"/>
              <a:ext cx="4937760" cy="1682496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経費精算は</a:t>
              </a:r>
            </a:p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スマホで 3 分</a:t>
              </a: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3232785"/>
              <a:ext cx="25527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2026 年 11 月 全社説明会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583680" cy="712279"/>
            <a:chOff x="685800" y="292037"/>
            <a:chExt cx="6583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01　変わること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583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11 月から、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紙の領収書の提出がなくなります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703451"/>
            <a:ext cx="10820400" cy="2431542"/>
            <a:chOff x="685800" y="1703451"/>
            <a:chExt cx="10820400" cy="2431542"/>
          </a:xfrm>
        </p:grpSpPr>
        <p:sp>
          <p:nvSpPr>
            <p:cNvPr id="9" name="TextBox 8"/>
            <p:cNvSpPr txBox="1"/>
            <p:nvPr/>
          </p:nvSpPr>
          <p:spPr>
            <a:xfrm>
              <a:off x="6151245" y="1703451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395"/>
                </a:lnSpc>
              </a:pPr>
              <a:r>
                <a:rPr sz="900" b="1">
                  <a:solidFill>
                    <a:srgbClr val="848587"/>
                  </a:solidFill>
                  <a:latin typeface="Noto Sans JP"/>
                  <a:ea typeface="Noto Sans JP"/>
                  <a:cs typeface="Noto Sans JP"/>
                </a:rPr>
                <a:t>いま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72325" y="1703451"/>
              <a:ext cx="6781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11 月から</a:t>
              </a:r>
            </a:p>
          </p:txBody>
        </p:sp>
        <p:grpSp>
          <p:nvGrpSpPr>
            <p:cNvPr id="11" name="項目 1"/>
            <p:cNvGrpSpPr/>
            <p:nvPr/>
          </p:nvGrpSpPr>
          <p:grpSpPr>
            <a:xfrm>
              <a:off x="685800" y="1943100"/>
              <a:ext cx="10820400" cy="648843"/>
              <a:chOff x="685800" y="1943100"/>
              <a:chExt cx="10820400" cy="648843"/>
            </a:xfrm>
          </p:grpSpPr>
          <p:cxnSp>
            <p:nvCxnSpPr>
              <p:cNvPr id="12" name="Connector 11"/>
              <p:cNvCxnSpPr/>
              <p:nvPr/>
            </p:nvCxnSpPr>
            <p:spPr>
              <a:xfrm>
                <a:off x="685800" y="1943100"/>
                <a:ext cx="10820400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 descr="41124290535da73900a0f666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800" y="218808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1066800" y="2216620"/>
                <a:ext cx="5360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領収書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659755" y="2188464"/>
                <a:ext cx="8648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紙で提出</a:t>
                </a: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6638925" y="228333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172325" y="2043303"/>
                <a:ext cx="20345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写真を送る</a:t>
                </a:r>
              </a:p>
            </p:txBody>
          </p:sp>
        </p:grpSp>
        <p:grpSp>
          <p:nvGrpSpPr>
            <p:cNvPr id="18" name="項目 2"/>
            <p:cNvGrpSpPr/>
            <p:nvPr/>
          </p:nvGrpSpPr>
          <p:grpSpPr>
            <a:xfrm>
              <a:off x="685800" y="2714625"/>
              <a:ext cx="10820400" cy="648843"/>
              <a:chOff x="685800" y="2714625"/>
              <a:chExt cx="10820400" cy="648843"/>
            </a:xfrm>
          </p:grpSpPr>
          <p:cxnSp>
            <p:nvCxnSpPr>
              <p:cNvPr id="19" name="Connector 18"/>
              <p:cNvCxnSpPr/>
              <p:nvPr/>
            </p:nvCxnSpPr>
            <p:spPr>
              <a:xfrm>
                <a:off x="685800" y="2714625"/>
                <a:ext cx="10820400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0" name="Picture 19" descr="bb3153533ae713a7cec96d2a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800" y="2959608"/>
                <a:ext cx="285750" cy="28575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1066800" y="2988145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申請にかかる時間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116955" y="2959989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15</a:t>
                </a:r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6638925" y="3054858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172325" y="2814828"/>
                <a:ext cx="5105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458075" y="3049509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分</a:t>
                </a:r>
              </a:p>
            </p:txBody>
          </p:sp>
        </p:grpSp>
        <p:grpSp>
          <p:nvGrpSpPr>
            <p:cNvPr id="26" name="項目 3"/>
            <p:cNvGrpSpPr/>
            <p:nvPr/>
          </p:nvGrpSpPr>
          <p:grpSpPr>
            <a:xfrm>
              <a:off x="685800" y="3486150"/>
              <a:ext cx="10820400" cy="648843"/>
              <a:chOff x="685800" y="3486150"/>
              <a:chExt cx="10820400" cy="648843"/>
            </a:xfrm>
          </p:grpSpPr>
          <p:cxnSp>
            <p:nvCxnSpPr>
              <p:cNvPr id="27" name="Connector 26"/>
              <p:cNvCxnSpPr/>
              <p:nvPr/>
            </p:nvCxnSpPr>
            <p:spPr>
              <a:xfrm>
                <a:off x="685800" y="3486150"/>
                <a:ext cx="10820400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Picture 27" descr="0c37f0509f71e310a4d97935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5800" y="3731133"/>
                <a:ext cx="285750" cy="285750"/>
              </a:xfrm>
              <a:prstGeom prst="rect">
                <a:avLst/>
              </a:prstGeom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1066800" y="3759670"/>
                <a:ext cx="9932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振り込みまで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812155" y="3731514"/>
                <a:ext cx="7124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翌々月</a:t>
                </a:r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6638925" y="382638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172325" y="3586353"/>
                <a:ext cx="9677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翌月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34" name="Rounded Rectangle 33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857250" y="5267325"/>
              <a:ext cx="14478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41546" y="5292185"/>
              <a:ext cx="1279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みなさんにお願いすること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7250" y="5520499"/>
              <a:ext cx="78809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2F0EA"/>
                  </a:solidFill>
                  <a:latin typeface="Noto Sans JP"/>
                  <a:ea typeface="Noto Sans JP"/>
                  <a:cs typeface="Noto Sans JP"/>
                </a:rPr>
                <a:t>領収書を受け取ったら、その場でスマホで撮って送る。紙は 1 か月だけ手元に置いてください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040880" cy="712279"/>
            <a:chOff x="685800" y="292037"/>
            <a:chExt cx="7040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02　申請の流れ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040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撮る・選ぶ・送るの 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3 つだけ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で申請が終わります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2857500"/>
            <a:chOff x="685800" y="1352550"/>
            <a:chExt cx="10820400" cy="28575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2857500"/>
              <a:chOff x="685800" y="1352550"/>
              <a:chExt cx="3476625" cy="28575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2857500"/>
              </a:xfrm>
              <a:prstGeom prst="roundRect">
                <a:avLst>
                  <a:gd name="adj" fmla="val 4000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2114550"/>
                <a:ext cx="285750" cy="285750"/>
              </a:xfrm>
              <a:prstGeom prst="ellipse">
                <a:avLst/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21606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21606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50621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領収書を撮る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838450"/>
                <a:ext cx="3057525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949512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アプリを開いて、領収書をまっすぐ撮る</a:t>
                </a:r>
              </a:p>
            </p:txBody>
          </p:sp>
        </p:grpSp>
        <p:grpSp>
          <p:nvGrpSpPr>
            <p:cNvPr id="17" name="項目 2"/>
            <p:cNvGrpSpPr/>
            <p:nvPr/>
          </p:nvGrpSpPr>
          <p:grpSpPr>
            <a:xfrm>
              <a:off x="4352925" y="1352550"/>
              <a:ext cx="3476625" cy="2857500"/>
              <a:chOff x="4352925" y="1352550"/>
              <a:chExt cx="3476625" cy="28575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352925" y="1352550"/>
                <a:ext cx="3476625" cy="2857500"/>
              </a:xfrm>
              <a:prstGeom prst="roundRect">
                <a:avLst>
                  <a:gd name="adj" fmla="val 4000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2475" y="2114550"/>
                <a:ext cx="285750" cy="285750"/>
              </a:xfrm>
              <a:prstGeom prst="ellipse">
                <a:avLst/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94860" y="21606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43475" y="21606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250621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何の費用かを選ぶ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2838450"/>
                <a:ext cx="3067050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294951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交通費・会議費・消耗品など 8 つから選ぶ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2857500"/>
              <a:chOff x="8029575" y="1352550"/>
              <a:chExt cx="3476625" cy="28575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2857500"/>
              </a:xfrm>
              <a:prstGeom prst="roundRect">
                <a:avLst>
                  <a:gd name="adj" fmla="val 4000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239125" y="2114550"/>
                <a:ext cx="285750" cy="285750"/>
              </a:xfrm>
              <a:prstGeom prst="ellipse">
                <a:avLst/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71510" y="2160651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620125" y="2160651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STEP 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239125" y="2506218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送る</a:t>
                </a:r>
              </a:p>
            </p:txBody>
          </p:sp>
          <p:cxnSp>
            <p:nvCxnSpPr>
              <p:cNvPr id="31" name="Connector 30"/>
              <p:cNvCxnSpPr/>
              <p:nvPr/>
            </p:nvCxnSpPr>
            <p:spPr>
              <a:xfrm>
                <a:off x="8239125" y="2838450"/>
                <a:ext cx="3057525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8239125" y="294951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上長に届き、承認されると経理へ回る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4791075"/>
            <a:ext cx="9646920" cy="1080707"/>
            <a:chOff x="685800" y="4791075"/>
            <a:chExt cx="9646920" cy="1080707"/>
          </a:xfrm>
        </p:grpSpPr>
        <p:grpSp>
          <p:nvGrpSpPr>
            <p:cNvPr id="34" name="項目 1"/>
            <p:cNvGrpSpPr/>
            <p:nvPr/>
          </p:nvGrpSpPr>
          <p:grpSpPr>
            <a:xfrm>
              <a:off x="685800" y="4791075"/>
              <a:ext cx="2055495" cy="1080707"/>
              <a:chOff x="685800" y="4791075"/>
              <a:chExt cx="2055495" cy="1080707"/>
            </a:xfrm>
          </p:grpSpPr>
          <p:pic>
            <p:nvPicPr>
              <p:cNvPr id="35" name="Picture 34" descr="5e8b4c9ad0e7df592c519587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6" name="Oval 35"/>
              <p:cNvSpPr/>
              <p:nvPr/>
            </p:nvSpPr>
            <p:spPr>
              <a:xfrm>
                <a:off x="685800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54589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金額は自動で読む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85800" y="567366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撮った写真から日付と金額が入る</a:t>
                </a:r>
              </a:p>
            </p:txBody>
          </p:sp>
        </p:grpSp>
        <p:grpSp>
          <p:nvGrpSpPr>
            <p:cNvPr id="39" name="項目 2"/>
            <p:cNvGrpSpPr/>
            <p:nvPr/>
          </p:nvGrpSpPr>
          <p:grpSpPr>
            <a:xfrm>
              <a:off x="4410075" y="4791075"/>
              <a:ext cx="1750695" cy="1080707"/>
              <a:chOff x="4410075" y="4791075"/>
              <a:chExt cx="1750695" cy="1080707"/>
            </a:xfrm>
          </p:grpSpPr>
          <p:pic>
            <p:nvPicPr>
              <p:cNvPr id="40" name="Picture 39" descr="ab1d7ad82dce80d0829d6f46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4410075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5458968"/>
                <a:ext cx="1463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出し忘れのお知らせ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10075" y="5673662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月末の 3 日前にスマホへ届く</a:t>
                </a:r>
              </a:p>
            </p:txBody>
          </p:sp>
        </p:grpSp>
        <p:grpSp>
          <p:nvGrpSpPr>
            <p:cNvPr id="44" name="項目 3"/>
            <p:cNvGrpSpPr/>
            <p:nvPr/>
          </p:nvGrpSpPr>
          <p:grpSpPr>
            <a:xfrm>
              <a:off x="8124825" y="4791075"/>
              <a:ext cx="2207895" cy="1080707"/>
              <a:chOff x="8124825" y="4791075"/>
              <a:chExt cx="2207895" cy="1080707"/>
            </a:xfrm>
          </p:grpSpPr>
          <p:pic>
            <p:nvPicPr>
              <p:cNvPr id="45" name="Picture 44" descr="4fcf301c428c2064cf793cf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6" name="Oval 45"/>
              <p:cNvSpPr/>
              <p:nvPr/>
            </p:nvSpPr>
            <p:spPr>
              <a:xfrm>
                <a:off x="8124825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54589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社外からも使える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124825" y="567366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会社のアカウントでログインするだけ</a:t>
                </a: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583680" cy="712279"/>
            <a:chOff x="685800" y="292037"/>
            <a:chExt cx="6583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03　いつから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583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10 月は試しに使い、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11 月 1 日から本番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62075"/>
            <a:ext cx="10820400" cy="2428875"/>
            <a:chOff x="685800" y="1362075"/>
            <a:chExt cx="10820400" cy="2428875"/>
          </a:xfrm>
        </p:grpSpPr>
        <p:cxnSp>
          <p:nvCxnSpPr>
            <p:cNvPr id="9" name="Connector 8"/>
            <p:cNvCxnSpPr/>
            <p:nvPr/>
          </p:nvCxnSpPr>
          <p:spPr>
            <a:xfrm>
              <a:off x="5105400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/>
            <p:nvPr/>
          </p:nvCxnSpPr>
          <p:spPr>
            <a:xfrm>
              <a:off x="7239000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/>
            <p:nvPr/>
          </p:nvCxnSpPr>
          <p:spPr>
            <a:xfrm>
              <a:off x="9372600" y="1362075"/>
              <a:ext cx="0" cy="2428875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>
            <a:xfrm>
              <a:off x="2971800" y="1362075"/>
              <a:ext cx="8534400" cy="371475"/>
            </a:xfrm>
            <a:prstGeom prst="roundRect">
              <a:avLst>
                <a:gd name="adj" fmla="val 30769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2822" y="1409128"/>
              <a:ext cx="10115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10 月前半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66422" y="1409128"/>
              <a:ext cx="10115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10 月後半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28622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11 月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162222" y="1409128"/>
              <a:ext cx="554355" cy="2590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530"/>
                </a:lnSpc>
              </a:pPr>
              <a:r>
                <a:rPr sz="12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12 月</a:t>
              </a:r>
            </a:p>
          </p:txBody>
        </p:sp>
        <p:grpSp>
          <p:nvGrpSpPr>
            <p:cNvPr id="17" name="項目 1"/>
            <p:cNvGrpSpPr/>
            <p:nvPr/>
          </p:nvGrpSpPr>
          <p:grpSpPr>
            <a:xfrm>
              <a:off x="685800" y="1942528"/>
              <a:ext cx="10820400" cy="476822"/>
              <a:chOff x="685800" y="1942528"/>
              <a:chExt cx="10820400" cy="476822"/>
            </a:xfrm>
          </p:grpSpPr>
          <p:cxnSp>
            <p:nvCxnSpPr>
              <p:cNvPr id="18" name="Connector 17"/>
              <p:cNvCxnSpPr/>
              <p:nvPr/>
            </p:nvCxnSpPr>
            <p:spPr>
              <a:xfrm>
                <a:off x="685800" y="241935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685800" y="1942528"/>
                <a:ext cx="1316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アプリを入れる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3009900" y="1962150"/>
                <a:ext cx="2057400" cy="228600"/>
              </a:xfrm>
              <a:prstGeom prst="roundRect">
                <a:avLst>
                  <a:gd name="adj" fmla="val 25000"/>
                </a:avLst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21" name="項目 2"/>
            <p:cNvGrpSpPr/>
            <p:nvPr/>
          </p:nvGrpSpPr>
          <p:grpSpPr>
            <a:xfrm>
              <a:off x="685800" y="2628328"/>
              <a:ext cx="10820400" cy="476822"/>
              <a:chOff x="685800" y="2628328"/>
              <a:chExt cx="10820400" cy="476822"/>
            </a:xfrm>
          </p:grpSpPr>
          <p:cxnSp>
            <p:nvCxnSpPr>
              <p:cNvPr id="22" name="Connector 21"/>
              <p:cNvCxnSpPr/>
              <p:nvPr/>
            </p:nvCxnSpPr>
            <p:spPr>
              <a:xfrm>
                <a:off x="685800" y="310515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685800" y="2628328"/>
                <a:ext cx="1925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試しに使う（紙と両方）</a:t>
                </a:r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5143500" y="2647950"/>
                <a:ext cx="2057400" cy="228600"/>
              </a:xfrm>
              <a:prstGeom prst="roundRect">
                <a:avLst>
                  <a:gd name="adj" fmla="val 25000"/>
                </a:avLst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685800" y="3314128"/>
              <a:ext cx="10820400" cy="476822"/>
              <a:chOff x="685800" y="3314128"/>
              <a:chExt cx="10820400" cy="476822"/>
            </a:xfrm>
          </p:grpSpPr>
          <p:cxnSp>
            <p:nvCxnSpPr>
              <p:cNvPr id="26" name="Connector 25"/>
              <p:cNvCxnSpPr/>
              <p:nvPr/>
            </p:nvCxnSpPr>
            <p:spPr>
              <a:xfrm>
                <a:off x="685800" y="3790950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685800" y="3314128"/>
                <a:ext cx="2078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30"/>
                  </a:lnSpc>
                </a:pPr>
                <a:r>
                  <a:rPr sz="12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本番（紙は受け付けない）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7277100" y="3333750"/>
                <a:ext cx="4191000" cy="228600"/>
              </a:xfrm>
              <a:prstGeom prst="roundRect">
                <a:avLst>
                  <a:gd name="adj" fmla="val 25000"/>
                </a:avLst>
              </a:prstGeom>
              <a:solidFill>
                <a:srgbClr val="0E7C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</p:grp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685800" y="3908298"/>
          <a:ext cx="10820400" cy="24067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733800"/>
                <a:gridCol w="70866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よくある質問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答え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スマホを持っていない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会社の PC からも申請できます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領収書をなくした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これまでどおり理由書を出してください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6637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月分はどうする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試しの期間なので紙でも写真でも受け付けます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888480" cy="712279"/>
            <a:chOff x="685800" y="292037"/>
            <a:chExt cx="6888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04　困ったら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888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わからないことは、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経理部の窓口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へ気軽にどうぞ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809750"/>
            <a:ext cx="9646920" cy="1090232"/>
            <a:chOff x="685800" y="1809750"/>
            <a:chExt cx="9646920" cy="1090232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809750"/>
              <a:ext cx="2207895" cy="1090232"/>
              <a:chOff x="685800" y="1809750"/>
              <a:chExt cx="2207895" cy="1090232"/>
            </a:xfrm>
          </p:grpSpPr>
          <p:pic>
            <p:nvPicPr>
              <p:cNvPr id="10" name="Picture 9" descr="efd708e736190c6edc1107d0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1951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11" name="Oval 10"/>
              <p:cNvSpPr/>
              <p:nvPr/>
            </p:nvSpPr>
            <p:spPr>
              <a:xfrm>
                <a:off x="685800" y="1809750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85800" y="2487168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チャット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5800" y="270186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#経費精算 のチャンネルで質問する</a:t>
                </a:r>
              </a:p>
            </p:txBody>
          </p:sp>
        </p:grpSp>
        <p:grpSp>
          <p:nvGrpSpPr>
            <p:cNvPr id="14" name="項目 2"/>
            <p:cNvGrpSpPr/>
            <p:nvPr/>
          </p:nvGrpSpPr>
          <p:grpSpPr>
            <a:xfrm>
              <a:off x="4410075" y="1809750"/>
              <a:ext cx="2512695" cy="1090232"/>
              <a:chOff x="4410075" y="1809750"/>
              <a:chExt cx="2512695" cy="1090232"/>
            </a:xfrm>
          </p:grpSpPr>
          <p:pic>
            <p:nvPicPr>
              <p:cNvPr id="15" name="Picture 14" descr="9e37bfe711e896f3114af551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1951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4410075" y="1809750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10075" y="2487168"/>
                <a:ext cx="548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メール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410075" y="270186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経理部の窓口へ。平日なら当日に返します</a:t>
                </a:r>
              </a:p>
            </p:txBody>
          </p:sp>
        </p:grpSp>
        <p:grpSp>
          <p:nvGrpSpPr>
            <p:cNvPr id="19" name="項目 3"/>
            <p:cNvGrpSpPr/>
            <p:nvPr/>
          </p:nvGrpSpPr>
          <p:grpSpPr>
            <a:xfrm>
              <a:off x="8124825" y="1809750"/>
              <a:ext cx="2207895" cy="1090232"/>
              <a:chOff x="8124825" y="1809750"/>
              <a:chExt cx="2207895" cy="1090232"/>
            </a:xfrm>
          </p:grpSpPr>
          <p:pic>
            <p:nvPicPr>
              <p:cNvPr id="20" name="Picture 19" descr="bb1f6fd807fa593e72bc5cb1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195148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21" name="Oval 20"/>
              <p:cNvSpPr/>
              <p:nvPr/>
            </p:nvSpPr>
            <p:spPr>
              <a:xfrm>
                <a:off x="8124825" y="1809750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124825" y="248716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説明会の録画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124825" y="270186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社内のポータルでいつでも見られます</a:t>
                </a:r>
              </a:p>
            </p:txBody>
          </p:sp>
        </p:grpSp>
      </p:grpSp>
      <p:grpSp>
        <p:nvGrpSpPr>
          <p:cNvPr id="24" name="項目 2"/>
          <p:cNvGrpSpPr/>
          <p:nvPr/>
        </p:nvGrpSpPr>
        <p:grpSpPr>
          <a:xfrm>
            <a:off x="685800" y="3837051"/>
            <a:ext cx="8715375" cy="887349"/>
            <a:chOff x="685800" y="3837051"/>
            <a:chExt cx="8715375" cy="887349"/>
          </a:xfrm>
        </p:grpSpPr>
        <p:grpSp>
          <p:nvGrpSpPr>
            <p:cNvPr id="25" name="項目 1"/>
            <p:cNvGrpSpPr/>
            <p:nvPr/>
          </p:nvGrpSpPr>
          <p:grpSpPr>
            <a:xfrm>
              <a:off x="685800" y="3837051"/>
              <a:ext cx="1440180" cy="887349"/>
              <a:chOff x="685800" y="3837051"/>
              <a:chExt cx="1440180" cy="887349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685800" y="3837051"/>
                <a:ext cx="1440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 件の申請にかかる時間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85800" y="396240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76325" y="43333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分</a:t>
                </a:r>
              </a:p>
            </p:txBody>
          </p:sp>
        </p:grpSp>
        <p:grpSp>
          <p:nvGrpSpPr>
            <p:cNvPr id="29" name="項目 2"/>
            <p:cNvGrpSpPr/>
            <p:nvPr/>
          </p:nvGrpSpPr>
          <p:grpSpPr>
            <a:xfrm>
              <a:off x="4257675" y="3837051"/>
              <a:ext cx="944880" cy="887349"/>
              <a:chOff x="4257675" y="3837051"/>
              <a:chExt cx="944880" cy="887349"/>
            </a:xfrm>
          </p:grpSpPr>
          <p:cxnSp>
            <p:nvCxnSpPr>
              <p:cNvPr id="30" name="Connector 29"/>
              <p:cNvCxnSpPr/>
              <p:nvPr/>
            </p:nvCxnSpPr>
            <p:spPr>
              <a:xfrm>
                <a:off x="4257675" y="3886200"/>
                <a:ext cx="0" cy="72390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4371975" y="3837051"/>
                <a:ext cx="8305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経理へ出す紙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371975" y="396240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0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752975" y="43333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枚</a:t>
                </a:r>
              </a:p>
            </p:txBody>
          </p:sp>
        </p:grpSp>
        <p:grpSp>
          <p:nvGrpSpPr>
            <p:cNvPr id="34" name="項目 3"/>
            <p:cNvGrpSpPr/>
            <p:nvPr/>
          </p:nvGrpSpPr>
          <p:grpSpPr>
            <a:xfrm>
              <a:off x="7934325" y="3837051"/>
              <a:ext cx="1466850" cy="887349"/>
              <a:chOff x="7934325" y="3837051"/>
              <a:chExt cx="1466850" cy="887349"/>
            </a:xfrm>
          </p:grpSpPr>
          <p:cxnSp>
            <p:nvCxnSpPr>
              <p:cNvPr id="35" name="Connector 34"/>
              <p:cNvCxnSpPr/>
              <p:nvPr/>
            </p:nvCxnSpPr>
            <p:spPr>
              <a:xfrm>
                <a:off x="7934325" y="3886200"/>
                <a:ext cx="0" cy="72390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8048625" y="383705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振り込みの時期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048625" y="3962400"/>
                <a:ext cx="13525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翌月</a:t>
                </a:r>
              </a:p>
            </p:txBody>
          </p:sp>
        </p:grpSp>
      </p:grpSp>
      <p:grpSp>
        <p:nvGrpSpPr>
          <p:cNvPr id="38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39" name="Rounded Rectangle 38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857250" y="5476875"/>
              <a:ext cx="5334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41546" y="55017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最後に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57250" y="5730049"/>
              <a:ext cx="54425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2F0EA"/>
                  </a:solidFill>
                  <a:latin typeface="Noto Sans JP"/>
                  <a:ea typeface="Noto Sans JP"/>
                  <a:cs typeface="Noto Sans JP"/>
                </a:rPr>
                <a:t>10 月後半の試しの期間に、一度アプリで申請してみてください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