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000"/>
          <c:y val="0.05753"/>
          <c:w val="1.00000"/>
          <c:h val="0.881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その日に買った割合</c:v>
                </c:pt>
              </c:strCache>
            </c:strRef>
          </c:tx>
          <c:spPr>
            <a:solidFill>
              <a:srgbClr val="2B4EE6"/>
            </a:solidFill>
            <a:ln>
              <a:noFill/>
            </a:ln>
          </c:spPr>
          <c:invertIfNegative val="0"/>
          <c:dLbls>
            <c:numFmt formatCode="#,##0&quot;%&quot;;&quot;−&quot;#,##0&quot;%&quot;" sourceLinked="0"/>
            <c:txPr>
              <a:bodyPr/>
              <a:lstStyle/>
              <a:p>
                <a:pPr>
                  <a:defRPr sz="101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試食した人</c:v>
                </c:pt>
                <c:pt idx="1">
                  <c:v>試食しなかった人</c:v>
                </c:pt>
              </c:strCache>
            </c:strRef>
          </c:cat>
          <c:val>
            <c:numRef>
              <c:f>Sheet1!$B$2:$B$3</c:f>
              <c:numCache>
                <c:formatCode>#,##0"%";"−"#,##0"%"</c:formatCode>
                <c:ptCount val="2"/>
                <c:pt idx="0">
                  <c:v>41.0</c:v>
                </c:pt>
                <c:pt idx="1">
                  <c:v>6.0</c:v>
                </c:pt>
              </c:numCache>
            </c:numRef>
          </c:val>
        </c:ser>
        <c:gapWidth val="488"/>
        <c:overlap val="-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11429">
            <a:solidFill>
              <a:srgbClr val="AFB1B5"/>
            </a:solidFill>
          </a:ln>
        </c:spPr>
        <c:txPr>
          <a:bodyPr/>
          <a:lstStyle/>
          <a:p>
            <a:pPr>
              <a:def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0.0"/>
          <c:min val="0.0"/>
        </c:scaling>
        <c:delete val="0"/>
        <c:axPos val="l"/>
        <c:numFmt formatCode="#,##0&quot;%&quot;;&quot;−&quot;#,##0&quot;%&quot;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068027336"/>
        <c:crosses val="autoZero"/>
        <c:crossBetween val="between"/>
        <c:majorUnit val="10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000"/>
          <c:y val="0.00000"/>
          <c:w val="1.00000"/>
          <c:h val="1.00000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万円</c:v>
                </c:pt>
              </c:strCache>
            </c:strRef>
          </c:tx>
          <c:spPr>
            <a:solidFill>
              <a:srgbClr val="2B4EE6"/>
            </a:solidFill>
            <a:ln w="14287">
              <a:solidFill>
                <a:srgbClr val="FFFFFF"/>
              </a:solidFill>
            </a:ln>
          </c:spPr>
          <c:dPt>
            <c:idx val="0"/>
            <c:spPr>
              <a:solidFill>
                <a:srgbClr val="2B4EE6"/>
              </a:solidFill>
              <a:ln w="14287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2B4EE6"/>
              </a:solidFill>
              <a:ln w="14287">
                <a:solidFill>
                  <a:srgbClr val="FFFFFF"/>
                </a:solidFill>
              </a:ln>
            </c:spPr>
          </c:dPt>
          <c:dPt>
            <c:idx val="2"/>
            <c:spPr>
              <a:solidFill>
                <a:srgbClr val="1E9FE3"/>
              </a:solidFill>
              <a:ln w="14287">
                <a:solidFill>
                  <a:srgbClr val="FFFFFF"/>
                </a:solidFill>
              </a:ln>
            </c:spPr>
          </c:dPt>
          <c:dPt>
            <c:idx val="3"/>
            <c:spPr>
              <a:solidFill>
                <a:srgbClr val="BFC1C6"/>
              </a:solidFill>
              <a:ln w="14287">
                <a:solidFill>
                  <a:srgbClr val="FFFFFF"/>
                </a:solidFill>
              </a:ln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FFFFFF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FFFFFF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87" b="1">
                      <a:solidFill>
                        <a:srgbClr val="1F2124"/>
                      </a:solidFill>
                      <a:latin typeface="Noto Sans JP"/>
                      <a:ea typeface="Noto Sans JP"/>
                      <a:cs typeface="Noto Sans JP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販売の委託</c:v>
                </c:pt>
                <c:pt idx="1">
                  <c:v>試食の商品</c:v>
                </c:pt>
                <c:pt idx="2">
                  <c:v>クーポン</c:v>
                </c:pt>
                <c:pt idx="3">
                  <c:v>什器・印刷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340.0</c:v>
                </c:pt>
                <c:pt idx="1">
                  <c:v>160.0</c:v>
                </c:pt>
                <c:pt idx="2">
                  <c:v>120.0</c:v>
                </c:pt>
                <c:pt idx="3">
                  <c:v>60.0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660ed3392031b0c6d7fe8a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d9786bb6add47d14dc0dd9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4350"/>
            <a:ext cx="2866454" cy="382194"/>
          </a:xfrm>
          <a:prstGeom prst="rect">
            <a:avLst/>
          </a:prstGeom>
        </p:spPr>
      </p:pic>
      <p:grpSp>
        <p:nvGrpSpPr>
          <p:cNvPr id="4" name="題名"/>
          <p:cNvGrpSpPr/>
          <p:nvPr/>
        </p:nvGrpSpPr>
        <p:grpSpPr>
          <a:xfrm>
            <a:off x="685800" y="1248918"/>
            <a:ext cx="7636954" cy="2136267"/>
            <a:chOff x="685800" y="1248918"/>
            <a:chExt cx="7636954" cy="2136267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1248918"/>
              <a:ext cx="19202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860"/>
                </a:lnSpc>
              </a:pPr>
              <a:r>
                <a:rPr sz="1200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販促企画書｜営業企画部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1615116"/>
              <a:ext cx="7636954" cy="148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4898"/>
                </a:lnSpc>
              </a:pPr>
              <a:r>
                <a:rPr sz="4222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秋の新商品を、</a:t>
              </a:r>
            </a:p>
            <a:p>
              <a:pPr algn="l">
                <a:lnSpc>
                  <a:spcPts val="4898"/>
                </a:lnSpc>
              </a:pPr>
              <a:r>
                <a:rPr sz="4222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店頭で 1 万人</a:t>
              </a:r>
              <a:r>
                <a:rPr sz="4222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に試してもらう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3080385"/>
              <a:ext cx="2247900" cy="3048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sz="15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2026 年 11 月 販促会議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10546080" cy="712279"/>
            <a:chOff x="685800" y="292037"/>
            <a:chExt cx="105460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293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00　この企画の要点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105460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首都圏 20 店で試食会を開き、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新商品の初月の売上 3,000 万円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を狙います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722501"/>
            <a:ext cx="9888855" cy="887349"/>
            <a:chOff x="685800" y="1722501"/>
            <a:chExt cx="9888855" cy="887349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722501"/>
              <a:ext cx="1125855" cy="887349"/>
              <a:chOff x="685800" y="1722501"/>
              <a:chExt cx="1125855" cy="887349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685800" y="1722501"/>
                <a:ext cx="982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試食会を開く店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85800" y="1847850"/>
                <a:ext cx="1047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20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409700" y="221875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店</a:t>
                </a:r>
              </a:p>
            </p:txBody>
          </p:sp>
        </p:grpSp>
        <p:grpSp>
          <p:nvGrpSpPr>
            <p:cNvPr id="13" name="項目 2"/>
            <p:cNvGrpSpPr/>
            <p:nvPr/>
          </p:nvGrpSpPr>
          <p:grpSpPr>
            <a:xfrm>
              <a:off x="3333750" y="1722501"/>
              <a:ext cx="1097280" cy="887349"/>
              <a:chOff x="3333750" y="1722501"/>
              <a:chExt cx="1097280" cy="887349"/>
            </a:xfrm>
          </p:grpSpPr>
          <p:cxnSp>
            <p:nvCxnSpPr>
              <p:cNvPr id="14" name="Connector 13"/>
              <p:cNvCxnSpPr/>
              <p:nvPr/>
            </p:nvCxnSpPr>
            <p:spPr>
              <a:xfrm>
                <a:off x="3333750" y="1771650"/>
                <a:ext cx="0" cy="72390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3448050" y="1722501"/>
                <a:ext cx="982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試してもらう人数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448050" y="1847850"/>
                <a:ext cx="7429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838575" y="2218754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万人</a:t>
                </a:r>
              </a:p>
            </p:txBody>
          </p:sp>
        </p:grpSp>
        <p:grpSp>
          <p:nvGrpSpPr>
            <p:cNvPr id="18" name="項目 3"/>
            <p:cNvGrpSpPr/>
            <p:nvPr/>
          </p:nvGrpSpPr>
          <p:grpSpPr>
            <a:xfrm>
              <a:off x="6096000" y="1722501"/>
              <a:ext cx="2230755" cy="887349"/>
              <a:chOff x="6096000" y="1722501"/>
              <a:chExt cx="2230755" cy="887349"/>
            </a:xfrm>
          </p:grpSpPr>
          <p:cxnSp>
            <p:nvCxnSpPr>
              <p:cNvPr id="19" name="Connector 18"/>
              <p:cNvCxnSpPr/>
              <p:nvPr/>
            </p:nvCxnSpPr>
            <p:spPr>
              <a:xfrm>
                <a:off x="6096000" y="1771650"/>
                <a:ext cx="0" cy="72390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210300" y="1722501"/>
                <a:ext cx="11353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新商品の初月の売上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210300" y="1847850"/>
                <a:ext cx="1809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3,000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772400" y="2218754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万円</a:t>
                </a:r>
              </a:p>
            </p:txBody>
          </p:sp>
        </p:grpSp>
        <p:grpSp>
          <p:nvGrpSpPr>
            <p:cNvPr id="23" name="項目 4"/>
            <p:cNvGrpSpPr/>
            <p:nvPr/>
          </p:nvGrpSpPr>
          <p:grpSpPr>
            <a:xfrm>
              <a:off x="8858250" y="1722501"/>
              <a:ext cx="1716405" cy="887349"/>
              <a:chOff x="8858250" y="1722501"/>
              <a:chExt cx="1716405" cy="887349"/>
            </a:xfrm>
          </p:grpSpPr>
          <p:cxnSp>
            <p:nvCxnSpPr>
              <p:cNvPr id="24" name="Connector 23"/>
              <p:cNvCxnSpPr/>
              <p:nvPr/>
            </p:nvCxnSpPr>
            <p:spPr>
              <a:xfrm>
                <a:off x="8858250" y="1771650"/>
                <a:ext cx="0" cy="72390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8972550" y="1722501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今回の予算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8972550" y="1847850"/>
                <a:ext cx="13525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680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0020300" y="2218754"/>
                <a:ext cx="5543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万円</a:t>
                </a:r>
              </a:p>
            </p:txBody>
          </p:sp>
        </p:grpSp>
      </p:grpSp>
      <p:grpSp>
        <p:nvGrpSpPr>
          <p:cNvPr id="28" name="項目 2"/>
          <p:cNvGrpSpPr/>
          <p:nvPr/>
        </p:nvGrpSpPr>
        <p:grpSpPr>
          <a:xfrm>
            <a:off x="685800" y="3028950"/>
            <a:ext cx="10820400" cy="1181100"/>
            <a:chOff x="685800" y="3028950"/>
            <a:chExt cx="10820400" cy="1181100"/>
          </a:xfrm>
        </p:grpSpPr>
        <p:sp>
          <p:nvSpPr>
            <p:cNvPr id="29" name="Rounded Rectangle 28"/>
            <p:cNvSpPr/>
            <p:nvPr/>
          </p:nvSpPr>
          <p:spPr>
            <a:xfrm>
              <a:off x="685800" y="3028950"/>
              <a:ext cx="10820400" cy="1181100"/>
            </a:xfrm>
            <a:prstGeom prst="roundRect">
              <a:avLst>
                <a:gd name="adj" fmla="val 9677"/>
              </a:avLst>
            </a:prstGeom>
            <a:solidFill>
              <a:srgbClr val="2B4EE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857250" y="3352800"/>
              <a:ext cx="12954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65346" y="3377660"/>
              <a:ext cx="12792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決めていただきたいこと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57250" y="3615500"/>
              <a:ext cx="68141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DCE4FF"/>
                  </a:solidFill>
                  <a:latin typeface="Noto Sans JP"/>
                  <a:ea typeface="Noto Sans JP"/>
                  <a:cs typeface="Noto Sans JP"/>
                </a:rPr>
                <a:t>11 月の 4 回の週末に、首都圏のスーパー 20 店で試食会を開く。予算 680 万円</a:t>
              </a:r>
            </a:p>
          </p:txBody>
        </p:sp>
      </p:grpSp>
      <p:grpSp>
        <p:nvGrpSpPr>
          <p:cNvPr id="33" name="項目 3"/>
          <p:cNvGrpSpPr/>
          <p:nvPr/>
        </p:nvGrpSpPr>
        <p:grpSpPr>
          <a:xfrm>
            <a:off x="685800" y="4791075"/>
            <a:ext cx="9494520" cy="1080707"/>
            <a:chOff x="685800" y="4791075"/>
            <a:chExt cx="9494520" cy="1080707"/>
          </a:xfrm>
        </p:grpSpPr>
        <p:grpSp>
          <p:nvGrpSpPr>
            <p:cNvPr id="34" name="項目 1"/>
            <p:cNvGrpSpPr/>
            <p:nvPr/>
          </p:nvGrpSpPr>
          <p:grpSpPr>
            <a:xfrm>
              <a:off x="685800" y="4791075"/>
              <a:ext cx="2207895" cy="1080707"/>
              <a:chOff x="685800" y="4791075"/>
              <a:chExt cx="2207895" cy="1080707"/>
            </a:xfrm>
          </p:grpSpPr>
          <p:pic>
            <p:nvPicPr>
              <p:cNvPr id="35" name="Picture 34" descr="edf1e64a1066eb8b57ce9062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84" y="4926520"/>
                <a:ext cx="256032" cy="256032"/>
              </a:xfrm>
              <a:prstGeom prst="rect">
                <a:avLst/>
              </a:prstGeom>
            </p:spPr>
          </p:pic>
          <p:sp>
            <p:nvSpPr>
              <p:cNvPr id="36" name="Oval 35"/>
              <p:cNvSpPr/>
              <p:nvPr/>
            </p:nvSpPr>
            <p:spPr>
              <a:xfrm>
                <a:off x="685800" y="4791075"/>
                <a:ext cx="533400" cy="533400"/>
              </a:xfrm>
              <a:prstGeom prst="ellipse">
                <a:avLst/>
              </a:prstGeom>
              <a:solidFill>
                <a:srgbClr val="F1F4F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85800" y="5458968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なぜ試食か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85800" y="5673662"/>
                <a:ext cx="2207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新しい味は、食べた人の 4 割が買う</a:t>
                </a:r>
              </a:p>
            </p:txBody>
          </p:sp>
        </p:grpSp>
        <p:grpSp>
          <p:nvGrpSpPr>
            <p:cNvPr id="39" name="項目 2"/>
            <p:cNvGrpSpPr/>
            <p:nvPr/>
          </p:nvGrpSpPr>
          <p:grpSpPr>
            <a:xfrm>
              <a:off x="4410075" y="4791075"/>
              <a:ext cx="2055495" cy="1080707"/>
              <a:chOff x="4410075" y="4791075"/>
              <a:chExt cx="2055495" cy="1080707"/>
            </a:xfrm>
          </p:grpSpPr>
          <p:pic>
            <p:nvPicPr>
              <p:cNvPr id="40" name="Picture 39" descr="aa170818aa674bb6262e8a6c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5584" y="4926520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1" name="Oval 40"/>
              <p:cNvSpPr/>
              <p:nvPr/>
            </p:nvSpPr>
            <p:spPr>
              <a:xfrm>
                <a:off x="4410075" y="4791075"/>
                <a:ext cx="533400" cy="533400"/>
              </a:xfrm>
              <a:prstGeom prst="ellipse">
                <a:avLst/>
              </a:prstGeom>
              <a:solidFill>
                <a:srgbClr val="F1F4F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4410075" y="5458968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なぜ 20 店か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410075" y="5673662"/>
                <a:ext cx="2055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新商品の棚を取れた店だけに絞る</a:t>
                </a:r>
              </a:p>
            </p:txBody>
          </p:sp>
        </p:grpSp>
        <p:grpSp>
          <p:nvGrpSpPr>
            <p:cNvPr id="44" name="項目 3"/>
            <p:cNvGrpSpPr/>
            <p:nvPr/>
          </p:nvGrpSpPr>
          <p:grpSpPr>
            <a:xfrm>
              <a:off x="8124825" y="4791075"/>
              <a:ext cx="2055495" cy="1080707"/>
              <a:chOff x="8124825" y="4791075"/>
              <a:chExt cx="2055495" cy="1080707"/>
            </a:xfrm>
          </p:grpSpPr>
          <p:pic>
            <p:nvPicPr>
              <p:cNvPr id="45" name="Picture 44" descr="495abbcd18e5ed7fb2c03958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6684" y="4926520"/>
                <a:ext cx="256032" cy="256032"/>
              </a:xfrm>
              <a:prstGeom prst="rect">
                <a:avLst/>
              </a:prstGeom>
            </p:spPr>
          </p:pic>
          <p:sp>
            <p:nvSpPr>
              <p:cNvPr id="46" name="Oval 45"/>
              <p:cNvSpPr/>
              <p:nvPr/>
            </p:nvSpPr>
            <p:spPr>
              <a:xfrm>
                <a:off x="8124825" y="4791075"/>
                <a:ext cx="533400" cy="533400"/>
              </a:xfrm>
              <a:prstGeom prst="ellipse">
                <a:avLst/>
              </a:prstGeom>
              <a:solidFill>
                <a:srgbClr val="F1F4F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8124825" y="5458968"/>
                <a:ext cx="11582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なぜ 11 月か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124825" y="5673662"/>
                <a:ext cx="2055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発売の翌月で、棚に並んでいるうち</a:t>
                </a: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8869680" cy="712279"/>
            <a:chOff x="685800" y="292037"/>
            <a:chExt cx="8869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683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01　背景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8869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新しい味は、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売り場で食べてもらった人の 4 割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が買っています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29584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※昨年の試食会の記録から。社名・数値は作例のため架空です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685800" y="1804374"/>
          <a:ext cx="5372100" cy="389096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pSp>
        <p:nvGrpSpPr>
          <p:cNvPr id="9" name="項目 2"/>
          <p:cNvGrpSpPr/>
          <p:nvPr/>
        </p:nvGrpSpPr>
        <p:grpSpPr>
          <a:xfrm>
            <a:off x="6172200" y="1352550"/>
            <a:ext cx="5334000" cy="2857500"/>
            <a:chOff x="6172200" y="1352550"/>
            <a:chExt cx="5334000" cy="2857500"/>
          </a:xfrm>
        </p:grpSpPr>
        <p:grpSp>
          <p:nvGrpSpPr>
            <p:cNvPr id="10" name="項目 1"/>
            <p:cNvGrpSpPr/>
            <p:nvPr/>
          </p:nvGrpSpPr>
          <p:grpSpPr>
            <a:xfrm>
              <a:off x="6172200" y="1352550"/>
              <a:ext cx="2571750" cy="2857500"/>
              <a:chOff x="6172200" y="1352550"/>
              <a:chExt cx="2571750" cy="2857500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6172200" y="1352550"/>
                <a:ext cx="2571750" cy="2857500"/>
              </a:xfrm>
              <a:prstGeom prst="roundRect">
                <a:avLst>
                  <a:gd name="adj" fmla="val 4444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6386512" y="2062162"/>
                <a:ext cx="219075" cy="219075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385560" y="207492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1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696075" y="207492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昨年の春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381750" y="2382393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新商品 2 品</a:t>
                </a:r>
              </a:p>
            </p:txBody>
          </p:sp>
          <p:cxnSp>
            <p:nvCxnSpPr>
              <p:cNvPr id="16" name="Connector 15"/>
              <p:cNvCxnSpPr/>
              <p:nvPr/>
            </p:nvCxnSpPr>
            <p:spPr>
              <a:xfrm>
                <a:off x="6381750" y="2714625"/>
                <a:ext cx="215265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6381750" y="2825687"/>
                <a:ext cx="2207895" cy="402431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試食会 12 店。その日の購入は試食し</a:t>
                </a:r>
              </a:p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た人の 41%</a:t>
                </a:r>
              </a:p>
            </p:txBody>
          </p:sp>
        </p:grpSp>
        <p:grpSp>
          <p:nvGrpSpPr>
            <p:cNvPr id="18" name="項目 2"/>
            <p:cNvGrpSpPr/>
            <p:nvPr/>
          </p:nvGrpSpPr>
          <p:grpSpPr>
            <a:xfrm>
              <a:off x="8934450" y="1352550"/>
              <a:ext cx="2571750" cy="2857500"/>
              <a:chOff x="8934450" y="1352550"/>
              <a:chExt cx="2571750" cy="2857500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8934450" y="1352550"/>
                <a:ext cx="2571750" cy="2857500"/>
              </a:xfrm>
              <a:prstGeom prst="roundRect">
                <a:avLst>
                  <a:gd name="adj" fmla="val 4444"/>
                </a:avLst>
              </a:prstGeom>
              <a:solidFill>
                <a:srgbClr val="FFFFFF"/>
              </a:solidFill>
              <a:ln w="9525">
                <a:solidFill>
                  <a:srgbClr val="D2DBF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9148762" y="2062162"/>
                <a:ext cx="219075" cy="219075"/>
              </a:xfrm>
              <a:prstGeom prst="ellipse">
                <a:avLst/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9147810" y="2074926"/>
                <a:ext cx="2209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395"/>
                  </a:lnSpc>
                </a:pPr>
                <a:r>
                  <a:rPr sz="9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2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9458325" y="2074926"/>
                <a:ext cx="525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900"/>
                  </a:lnSpc>
                </a:pPr>
                <a:r>
                  <a:rPr sz="9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昨年の秋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144000" y="2382393"/>
                <a:ext cx="7010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試食なし</a:t>
                </a:r>
              </a:p>
            </p:txBody>
          </p:sp>
          <p:cxnSp>
            <p:nvCxnSpPr>
              <p:cNvPr id="24" name="Connector 23"/>
              <p:cNvCxnSpPr/>
              <p:nvPr/>
            </p:nvCxnSpPr>
            <p:spPr>
              <a:xfrm>
                <a:off x="9144000" y="2714625"/>
                <a:ext cx="215265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9144000" y="2825687"/>
                <a:ext cx="2360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08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チラシだけ。初月の売上は目標の 6 割</a:t>
                </a:r>
              </a:p>
            </p:txBody>
          </p:sp>
        </p:grpSp>
      </p:grpSp>
      <p:grpSp>
        <p:nvGrpSpPr>
          <p:cNvPr id="26" name="項目 3"/>
          <p:cNvGrpSpPr/>
          <p:nvPr/>
        </p:nvGrpSpPr>
        <p:grpSpPr>
          <a:xfrm>
            <a:off x="6172200" y="4324350"/>
            <a:ext cx="5334000" cy="1990725"/>
            <a:chOff x="6172200" y="4324350"/>
            <a:chExt cx="5334000" cy="1990725"/>
          </a:xfrm>
        </p:grpSpPr>
        <p:sp>
          <p:nvSpPr>
            <p:cNvPr id="27" name="Rounded Rectangle 26"/>
            <p:cNvSpPr/>
            <p:nvPr/>
          </p:nvSpPr>
          <p:spPr>
            <a:xfrm>
              <a:off x="6172200" y="4324350"/>
              <a:ext cx="5334000" cy="1990725"/>
            </a:xfrm>
            <a:prstGeom prst="roundRect">
              <a:avLst>
                <a:gd name="adj" fmla="val 5741"/>
              </a:avLst>
            </a:prstGeom>
            <a:solidFill>
              <a:srgbClr val="F1F4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6343650" y="4924425"/>
              <a:ext cx="9144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389846" y="4949285"/>
              <a:ext cx="8220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読み取れること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343650" y="5177600"/>
              <a:ext cx="5137785" cy="57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味が伝わるまでは、広告より売り場で食べてもらうほうが効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きます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7955280" cy="712279"/>
            <a:chOff x="685800" y="292037"/>
            <a:chExt cx="79552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293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02　イベントの中身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79552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1 店あたり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週末 2 日・1 日 250 人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に試してもらいます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90650"/>
            <a:ext cx="10829925" cy="1066800"/>
            <a:chOff x="685800" y="1390650"/>
            <a:chExt cx="10829925" cy="10668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90650"/>
              <a:ext cx="2495550" cy="1066800"/>
              <a:chOff x="685800" y="1390650"/>
              <a:chExt cx="2495550" cy="10668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762125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738312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01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343025" y="1985010"/>
                <a:ext cx="11811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声をかける</a:t>
                </a:r>
              </a:p>
            </p:txBody>
          </p:sp>
        </p:grpSp>
        <p:sp>
          <p:nvSpPr>
            <p:cNvPr id="14" name="Freeform 13"/>
            <p:cNvSpPr/>
            <p:nvPr/>
          </p:nvSpPr>
          <p:spPr>
            <a:xfrm>
              <a:off x="3262312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15" name="項目 2"/>
            <p:cNvGrpSpPr/>
            <p:nvPr/>
          </p:nvGrpSpPr>
          <p:grpSpPr>
            <a:xfrm>
              <a:off x="3467100" y="1390650"/>
              <a:ext cx="2495550" cy="1066800"/>
              <a:chOff x="3467100" y="1390650"/>
              <a:chExt cx="2495550" cy="1066800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3467100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533900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510088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02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191000" y="1985010"/>
                <a:ext cx="10287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1 口試す</a:t>
                </a:r>
              </a:p>
            </p:txBody>
          </p:sp>
        </p:grpSp>
        <p:sp>
          <p:nvSpPr>
            <p:cNvPr id="20" name="Freeform 19"/>
            <p:cNvSpPr/>
            <p:nvPr/>
          </p:nvSpPr>
          <p:spPr>
            <a:xfrm>
              <a:off x="6038850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1" name="項目 3"/>
            <p:cNvGrpSpPr/>
            <p:nvPr/>
          </p:nvGrpSpPr>
          <p:grpSpPr>
            <a:xfrm>
              <a:off x="6238875" y="1390650"/>
              <a:ext cx="2495550" cy="1066800"/>
              <a:chOff x="6238875" y="1390650"/>
              <a:chExt cx="2495550" cy="1066800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6238875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3F3F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7315200" y="1581150"/>
                <a:ext cx="342900" cy="342900"/>
              </a:xfrm>
              <a:prstGeom prst="ellipse">
                <a:avLst/>
              </a:prstGeom>
              <a:solidFill>
                <a:srgbClr val="A3A7A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291388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03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743700" y="1985010"/>
                <a:ext cx="14859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6B6F76"/>
                    </a:solidFill>
                    <a:latin typeface="Noto Sans JP"/>
                    <a:ea typeface="Noto Sans JP"/>
                    <a:cs typeface="Noto Sans JP"/>
                  </a:rPr>
                  <a:t>クーポンを渡す</a:t>
                </a:r>
              </a:p>
            </p:txBody>
          </p:sp>
        </p:grpSp>
        <p:sp>
          <p:nvSpPr>
            <p:cNvPr id="26" name="Freeform 25"/>
            <p:cNvSpPr/>
            <p:nvPr/>
          </p:nvSpPr>
          <p:spPr>
            <a:xfrm>
              <a:off x="8815388" y="1816227"/>
              <a:ext cx="114300" cy="209550"/>
            </a:xfrm>
            <a:custGeom>
              <a:avLst/>
              <a:gdLst/>
              <a:ahLst/>
              <a:cxnLst/>
              <a:rect l="l" t="t" r="r" b="b"/>
              <a:pathLst>
                <a:path w="114300" h="209550">
                  <a:moveTo>
                    <a:pt x="0" y="0"/>
                  </a:moveTo>
                  <a:lnTo>
                    <a:pt x="114300" y="104775"/>
                  </a:lnTo>
                  <a:lnTo>
                    <a:pt x="0" y="209550"/>
                  </a:lnTo>
                </a:path>
              </a:pathLst>
            </a:custGeom>
            <a:noFill/>
            <a:ln w="24765">
              <a:solidFill>
                <a:srgbClr val="6B6F7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grpSp>
          <p:nvGrpSpPr>
            <p:cNvPr id="27" name="項目 4"/>
            <p:cNvGrpSpPr/>
            <p:nvPr/>
          </p:nvGrpSpPr>
          <p:grpSpPr>
            <a:xfrm>
              <a:off x="9020175" y="1390650"/>
              <a:ext cx="2495550" cy="1066800"/>
              <a:chOff x="9020175" y="1390650"/>
              <a:chExt cx="2495550" cy="1066800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9020175" y="1390650"/>
                <a:ext cx="24955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0086975" y="1581150"/>
                <a:ext cx="342900" cy="342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063162" y="1631632"/>
                <a:ext cx="390525" cy="2286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1743"/>
                  </a:lnSpc>
                </a:pPr>
                <a:r>
                  <a:rPr sz="1125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04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9820275" y="1985010"/>
                <a:ext cx="876300" cy="3048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ctr">
                  <a:lnSpc>
                    <a:spcPts val="2025"/>
                  </a:lnSpc>
                </a:pPr>
                <a:r>
                  <a:rPr sz="1500" b="1">
                    <a:solidFill>
                      <a:srgbClr val="FFFFFF"/>
                    </a:solidFill>
                    <a:latin typeface="Noto Sans JP"/>
                    <a:ea typeface="Noto Sans JP"/>
                    <a:cs typeface="Noto Sans JP"/>
                  </a:rPr>
                  <a:t>棚へ案内</a:t>
                </a:r>
              </a:p>
            </p:txBody>
          </p:sp>
        </p:grpSp>
      </p:grp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685800" y="3031998"/>
          <a:ext cx="6248400" cy="328307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552700"/>
                <a:gridCol w="3695700"/>
              </a:tblGrid>
              <a:tr h="371475"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項目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中身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日程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11 月の土日 × 4 回（1 店 2 日）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人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 店 2 名（販売の委託）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試食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新商品 2 品を 1 口ずつ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739902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クーポン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その日だけ 50 円引き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3" name="項目 3"/>
          <p:cNvGrpSpPr/>
          <p:nvPr/>
        </p:nvGrpSpPr>
        <p:grpSpPr>
          <a:xfrm>
            <a:off x="7048500" y="3028950"/>
            <a:ext cx="4457700" cy="3286125"/>
            <a:chOff x="7048500" y="3028950"/>
            <a:chExt cx="4457700" cy="3286125"/>
          </a:xfrm>
        </p:grpSpPr>
        <p:sp>
          <p:nvSpPr>
            <p:cNvPr id="34" name="Rounded Rectangle 33"/>
            <p:cNvSpPr/>
            <p:nvPr/>
          </p:nvSpPr>
          <p:spPr>
            <a:xfrm>
              <a:off x="7048500" y="3028950"/>
              <a:ext cx="4457700" cy="3286125"/>
            </a:xfrm>
            <a:prstGeom prst="roundRect">
              <a:avLst>
                <a:gd name="adj" fmla="val 3478"/>
              </a:avLst>
            </a:prstGeom>
            <a:solidFill>
              <a:srgbClr val="2B4EE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219950" y="3948684"/>
              <a:ext cx="15506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250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39150" y="4342066"/>
              <a:ext cx="7410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人/日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219950" y="4746784"/>
              <a:ext cx="19288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1 店で試してもらう人数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219950" y="4967573"/>
              <a:ext cx="17706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B9C6FA"/>
                  </a:solidFill>
                  <a:latin typeface="Noto Sans JP"/>
                  <a:ea typeface="Noto Sans JP"/>
                  <a:cs typeface="Noto Sans JP"/>
                </a:rPr>
                <a:t>昨年の春の平均 230 人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6583680" cy="712279"/>
            <a:chOff x="685800" y="292037"/>
            <a:chExt cx="6583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683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03　予算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6583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予算は 680 万円。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半分は店頭の人の費用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23488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※金額は税別。社名・数値は作例のため架空です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834771" y="2571590"/>
            <a:ext cx="4613529" cy="2064258"/>
            <a:chOff x="834771" y="2571590"/>
            <a:chExt cx="4613529" cy="2064258"/>
          </a:xfrm>
        </p:grpSpPr>
        <p:sp>
          <p:nvSpPr>
            <p:cNvPr id="9" name="TextBox 8"/>
            <p:cNvSpPr txBox="1"/>
            <p:nvPr/>
          </p:nvSpPr>
          <p:spPr>
            <a:xfrm>
              <a:off x="3505200" y="2661571"/>
              <a:ext cx="6753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36"/>
                </a:lnSpc>
              </a:pPr>
              <a:r>
                <a:rPr sz="862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単位：万円</a:t>
              </a:r>
            </a:p>
          </p:txBody>
        </p:sp>
        <p:graphicFrame>
          <p:nvGraphicFramePr>
            <p:cNvPr id="10" name="Chart 9"/>
            <p:cNvGraphicFramePr>
              <a:graphicFrameLocks noGrp="1"/>
            </p:cNvGraphicFramePr>
            <p:nvPr/>
          </p:nvGraphicFramePr>
          <p:xfrm>
            <a:off x="834771" y="2571590"/>
            <a:ext cx="2064258" cy="2064258"/>
          </p:xfrm>
          <a:graphic>
            <a:graphicData uri="http://schemas.openxmlformats.org/drawingml/2006/chart">
              <c:chart xmlns:c="http://schemas.openxmlformats.org/drawingml/2006/chart" r:id="rId3"/>
            </a:graphicData>
          </a:graphic>
        </p:graphicFrame>
        <p:grpSp>
          <p:nvGrpSpPr>
            <p:cNvPr id="11" name="項目 1"/>
            <p:cNvGrpSpPr/>
            <p:nvPr/>
          </p:nvGrpSpPr>
          <p:grpSpPr>
            <a:xfrm>
              <a:off x="3505200" y="2980277"/>
              <a:ext cx="1943100" cy="324898"/>
              <a:chOff x="3505200" y="2980277"/>
              <a:chExt cx="1943100" cy="324898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3505200" y="3038475"/>
                <a:ext cx="114300" cy="114300"/>
              </a:xfrm>
              <a:prstGeom prst="roundRect">
                <a:avLst>
                  <a:gd name="adj" fmla="val 25000"/>
                </a:avLst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733800" y="2985897"/>
                <a:ext cx="842010" cy="2133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64"/>
                  </a:lnSpc>
                </a:pPr>
                <a:r>
                  <a:rPr sz="105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販売の委託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573905" y="2997137"/>
                <a:ext cx="379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511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340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908232" y="2980277"/>
                <a:ext cx="540068" cy="2209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685"/>
                  </a:lnSpc>
                </a:pPr>
                <a:r>
                  <a:rPr sz="1087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50%</a:t>
                </a:r>
              </a:p>
            </p:txBody>
          </p:sp>
          <p:cxnSp>
            <p:nvCxnSpPr>
              <p:cNvPr id="16" name="Connector 15"/>
              <p:cNvCxnSpPr/>
              <p:nvPr/>
            </p:nvCxnSpPr>
            <p:spPr>
              <a:xfrm>
                <a:off x="3505200" y="3305175"/>
                <a:ext cx="19431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項目 2"/>
            <p:cNvGrpSpPr/>
            <p:nvPr/>
          </p:nvGrpSpPr>
          <p:grpSpPr>
            <a:xfrm>
              <a:off x="3505200" y="3399377"/>
              <a:ext cx="1943100" cy="324898"/>
              <a:chOff x="3505200" y="3399377"/>
              <a:chExt cx="1943100" cy="324898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3505200" y="3457575"/>
                <a:ext cx="114300" cy="114300"/>
              </a:xfrm>
              <a:prstGeom prst="roundRect">
                <a:avLst>
                  <a:gd name="adj" fmla="val 25000"/>
                </a:avLst>
              </a:prstGeom>
              <a:solidFill>
                <a:srgbClr val="2B4EE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733800" y="3404997"/>
                <a:ext cx="842010" cy="2133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64"/>
                  </a:lnSpc>
                </a:pPr>
                <a:r>
                  <a:rPr sz="105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試食の商品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573905" y="3416237"/>
                <a:ext cx="379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511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160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908232" y="3399377"/>
                <a:ext cx="540068" cy="2209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685"/>
                  </a:lnSpc>
                </a:pPr>
                <a:r>
                  <a:rPr sz="1087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23%</a:t>
                </a:r>
              </a:p>
            </p:txBody>
          </p:sp>
          <p:cxnSp>
            <p:nvCxnSpPr>
              <p:cNvPr id="22" name="Connector 21"/>
              <p:cNvCxnSpPr/>
              <p:nvPr/>
            </p:nvCxnSpPr>
            <p:spPr>
              <a:xfrm>
                <a:off x="3505200" y="3724275"/>
                <a:ext cx="19431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項目 3"/>
            <p:cNvGrpSpPr/>
            <p:nvPr/>
          </p:nvGrpSpPr>
          <p:grpSpPr>
            <a:xfrm>
              <a:off x="3505200" y="3818477"/>
              <a:ext cx="1943100" cy="324898"/>
              <a:chOff x="3505200" y="3818477"/>
              <a:chExt cx="1943100" cy="324898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3505200" y="3876675"/>
                <a:ext cx="114300" cy="114300"/>
              </a:xfrm>
              <a:prstGeom prst="roundRect">
                <a:avLst>
                  <a:gd name="adj" fmla="val 25000"/>
                </a:avLst>
              </a:prstGeom>
              <a:solidFill>
                <a:srgbClr val="1E9FE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733800" y="3824097"/>
                <a:ext cx="689610" cy="2133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64"/>
                  </a:lnSpc>
                </a:pPr>
                <a:r>
                  <a:rPr sz="105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クーポン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573905" y="3835337"/>
                <a:ext cx="379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511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120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908232" y="3818477"/>
                <a:ext cx="540068" cy="2209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685"/>
                  </a:lnSpc>
                </a:pPr>
                <a:r>
                  <a:rPr sz="1087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18%</a:t>
                </a:r>
              </a:p>
            </p:txBody>
          </p:sp>
          <p:cxnSp>
            <p:nvCxnSpPr>
              <p:cNvPr id="28" name="Connector 27"/>
              <p:cNvCxnSpPr/>
              <p:nvPr/>
            </p:nvCxnSpPr>
            <p:spPr>
              <a:xfrm>
                <a:off x="3505200" y="4143375"/>
                <a:ext cx="1943100" cy="0"/>
              </a:xfrm>
              <a:prstGeom prst="line">
                <a:avLst/>
              </a:prstGeom>
              <a:ln w="9525">
                <a:solidFill>
                  <a:srgbClr val="E6E7E9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項目 4"/>
            <p:cNvGrpSpPr/>
            <p:nvPr/>
          </p:nvGrpSpPr>
          <p:grpSpPr>
            <a:xfrm>
              <a:off x="3505200" y="4237577"/>
              <a:ext cx="1943100" cy="220980"/>
              <a:chOff x="3505200" y="4237577"/>
              <a:chExt cx="1943100" cy="220980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3505200" y="4295775"/>
                <a:ext cx="114300" cy="114300"/>
              </a:xfrm>
              <a:prstGeom prst="roundRect">
                <a:avLst>
                  <a:gd name="adj" fmla="val 25000"/>
                </a:avLst>
              </a:prstGeom>
              <a:solidFill>
                <a:srgbClr val="BFC1C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733800" y="4243197"/>
                <a:ext cx="842010" cy="2133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64"/>
                  </a:lnSpc>
                </a:pPr>
                <a:r>
                  <a:rPr sz="105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什器・印刷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4573905" y="4254436"/>
                <a:ext cx="379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511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60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060632" y="4237577"/>
                <a:ext cx="387668" cy="2209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1685"/>
                  </a:lnSpc>
                </a:pPr>
                <a:r>
                  <a:rPr sz="1087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9%</a:t>
                </a: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393008" y="3235076"/>
              <a:ext cx="947783" cy="495422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3779"/>
                </a:lnSpc>
              </a:pPr>
              <a:r>
                <a:rPr sz="2438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680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448752" y="3654362"/>
              <a:ext cx="8362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170"/>
                </a:lnSpc>
              </a:pPr>
              <a:r>
                <a:rPr sz="975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合計（万円）</a:t>
              </a:r>
            </a:p>
          </p:txBody>
        </p:sp>
      </p:grp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715000" y="1355598"/>
          <a:ext cx="5791200" cy="495947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057400"/>
                <a:gridCol w="1333500"/>
                <a:gridCol w="2400300"/>
              </a:tblGrid>
              <a:tr h="371475"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項目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金額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計算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販売の委託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340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 名 × 40 日 × 4.25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試食の商品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160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 万人 × 2 品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クーポン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120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2.4 万枚 × 50 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什器・印刷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60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20 店ぶん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30402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合計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CE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680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CE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012"/>
                      </a:pP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CE4FB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54e82c797d716c9d746d61d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479280" cy="712279"/>
            <a:chOff x="685800" y="292037"/>
            <a:chExt cx="94792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9886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04　確かめ方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4792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試食した人の</a:t>
              </a:r>
              <a:r>
                <a:rPr sz="24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買った割合 35% 以上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なら、1 月に 50 店へ広げます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493901"/>
            <a:ext cx="10820400" cy="2431542"/>
            <a:chOff x="685800" y="1493901"/>
            <a:chExt cx="10820400" cy="2431542"/>
          </a:xfrm>
        </p:grpSpPr>
        <p:sp>
          <p:nvSpPr>
            <p:cNvPr id="9" name="TextBox 8"/>
            <p:cNvSpPr txBox="1"/>
            <p:nvPr/>
          </p:nvSpPr>
          <p:spPr>
            <a:xfrm>
              <a:off x="5998845" y="1493901"/>
              <a:ext cx="5257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r">
                <a:lnSpc>
                  <a:spcPts val="1395"/>
                </a:lnSpc>
              </a:pPr>
              <a:r>
                <a:rPr sz="900" b="1">
                  <a:solidFill>
                    <a:srgbClr val="848587"/>
                  </a:solidFill>
                  <a:latin typeface="Noto Sans JP"/>
                  <a:ea typeface="Noto Sans JP"/>
                  <a:cs typeface="Noto Sans JP"/>
                </a:rPr>
                <a:t>昨年の春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172325" y="1493901"/>
              <a:ext cx="678180" cy="1828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95"/>
                </a:lnSpc>
              </a:pPr>
              <a:r>
                <a:rPr sz="900" b="1">
                  <a:solidFill>
                    <a:srgbClr val="2B4EE6"/>
                  </a:solidFill>
                  <a:latin typeface="Noto Sans JP"/>
                  <a:ea typeface="Noto Sans JP"/>
                  <a:cs typeface="Noto Sans JP"/>
                </a:rPr>
                <a:t>今回の目標</a:t>
              </a:r>
            </a:p>
          </p:txBody>
        </p:sp>
        <p:grpSp>
          <p:nvGrpSpPr>
            <p:cNvPr id="11" name="項目 1"/>
            <p:cNvGrpSpPr/>
            <p:nvPr/>
          </p:nvGrpSpPr>
          <p:grpSpPr>
            <a:xfrm>
              <a:off x="685800" y="1733550"/>
              <a:ext cx="10820400" cy="648843"/>
              <a:chOff x="685800" y="1733550"/>
              <a:chExt cx="10820400" cy="648843"/>
            </a:xfrm>
          </p:grpSpPr>
          <p:cxnSp>
            <p:nvCxnSpPr>
              <p:cNvPr id="12" name="Connector 11"/>
              <p:cNvCxnSpPr/>
              <p:nvPr/>
            </p:nvCxnSpPr>
            <p:spPr>
              <a:xfrm>
                <a:off x="685800" y="1733550"/>
                <a:ext cx="1082040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685800" y="2007070"/>
                <a:ext cx="11456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試食した人の購入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116955" y="1978914"/>
                <a:ext cx="4076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41</a:t>
                </a: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6638925" y="2073783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7172325" y="1833753"/>
                <a:ext cx="8153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35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696200" y="2068434"/>
                <a:ext cx="2388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%</a:t>
                </a:r>
              </a:p>
            </p:txBody>
          </p:sp>
        </p:grpSp>
        <p:grpSp>
          <p:nvGrpSpPr>
            <p:cNvPr id="18" name="項目 2"/>
            <p:cNvGrpSpPr/>
            <p:nvPr/>
          </p:nvGrpSpPr>
          <p:grpSpPr>
            <a:xfrm>
              <a:off x="685800" y="2505075"/>
              <a:ext cx="10820400" cy="648843"/>
              <a:chOff x="685800" y="2505075"/>
              <a:chExt cx="10820400" cy="648843"/>
            </a:xfrm>
          </p:grpSpPr>
          <p:cxnSp>
            <p:nvCxnSpPr>
              <p:cNvPr id="19" name="Connector 18"/>
              <p:cNvCxnSpPr/>
              <p:nvPr/>
            </p:nvCxnSpPr>
            <p:spPr>
              <a:xfrm>
                <a:off x="685800" y="2505075"/>
                <a:ext cx="1082040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85800" y="2778595"/>
                <a:ext cx="11456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1 店の試食の人数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964555" y="2750439"/>
                <a:ext cx="5600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230</a:t>
                </a:r>
              </a:p>
            </p:txBody>
          </p:sp>
          <p:sp>
            <p:nvSpPr>
              <p:cNvPr id="22" name="Freeform 21"/>
              <p:cNvSpPr/>
              <p:nvPr/>
            </p:nvSpPr>
            <p:spPr>
              <a:xfrm>
                <a:off x="6638925" y="2845308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7172325" y="2605278"/>
                <a:ext cx="9677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250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934325" y="2839959"/>
                <a:ext cx="2388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人</a:t>
                </a:r>
              </a:p>
            </p:txBody>
          </p:sp>
        </p:grpSp>
        <p:grpSp>
          <p:nvGrpSpPr>
            <p:cNvPr id="25" name="項目 3"/>
            <p:cNvGrpSpPr/>
            <p:nvPr/>
          </p:nvGrpSpPr>
          <p:grpSpPr>
            <a:xfrm>
              <a:off x="685800" y="3276600"/>
              <a:ext cx="10820400" cy="648843"/>
              <a:chOff x="685800" y="3276600"/>
              <a:chExt cx="10820400" cy="648843"/>
            </a:xfrm>
          </p:grpSpPr>
          <p:cxnSp>
            <p:nvCxnSpPr>
              <p:cNvPr id="26" name="Connector 25"/>
              <p:cNvCxnSpPr/>
              <p:nvPr/>
            </p:nvCxnSpPr>
            <p:spPr>
              <a:xfrm>
                <a:off x="685800" y="3276600"/>
                <a:ext cx="10820400" cy="0"/>
              </a:xfrm>
              <a:prstGeom prst="line">
                <a:avLst/>
              </a:prstGeom>
              <a:ln w="9525">
                <a:solidFill>
                  <a:srgbClr val="D2DBF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685800" y="3550120"/>
                <a:ext cx="840867" cy="210312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345"/>
                  </a:lnSpc>
                </a:pPr>
                <a:r>
                  <a:rPr sz="1035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初月の売上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812155" y="3521964"/>
                <a:ext cx="712470" cy="2743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r">
                  <a:lnSpc>
                    <a:spcPts val="2092"/>
                  </a:lnSpc>
                </a:pPr>
                <a:r>
                  <a:rPr sz="1350" b="1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1,800</a:t>
                </a:r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6638925" y="3616833"/>
                <a:ext cx="4191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95250">
                    <a:moveTo>
                      <a:pt x="0" y="47625"/>
                    </a:moveTo>
                    <a:lnTo>
                      <a:pt x="419100" y="47625"/>
                    </a:lnTo>
                    <a:moveTo>
                      <a:pt x="352425" y="0"/>
                    </a:moveTo>
                    <a:lnTo>
                      <a:pt x="419100" y="47625"/>
                    </a:lnTo>
                    <a:lnTo>
                      <a:pt x="352425" y="95250"/>
                    </a:lnTo>
                  </a:path>
                </a:pathLst>
              </a:custGeom>
              <a:noFill/>
              <a:ln w="15240">
                <a:solidFill>
                  <a:srgbClr val="84858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7172325" y="3376803"/>
                <a:ext cx="1424940" cy="5486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4185"/>
                  </a:lnSpc>
                </a:pPr>
                <a:r>
                  <a:rPr sz="2700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3,000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8305800" y="3611484"/>
                <a:ext cx="391211" cy="230429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757"/>
                  </a:lnSpc>
                </a:pPr>
                <a:r>
                  <a:rPr sz="1134" b="1">
                    <a:solidFill>
                      <a:srgbClr val="2B4EE6"/>
                    </a:solidFill>
                    <a:latin typeface="Noto Sans JP"/>
                    <a:ea typeface="Noto Sans JP"/>
                    <a:cs typeface="Noto Sans JP"/>
                  </a:rPr>
                  <a:t>万円</a:t>
                </a:r>
              </a:p>
            </p:txBody>
          </p:sp>
        </p:grpSp>
      </p:grpSp>
      <p:grpSp>
        <p:nvGrpSpPr>
          <p:cNvPr id="32" name="項目 2"/>
          <p:cNvGrpSpPr/>
          <p:nvPr/>
        </p:nvGrpSpPr>
        <p:grpSpPr>
          <a:xfrm>
            <a:off x="685800" y="4324350"/>
            <a:ext cx="10820400" cy="1990725"/>
            <a:chOff x="685800" y="4324350"/>
            <a:chExt cx="10820400" cy="1990725"/>
          </a:xfrm>
        </p:grpSpPr>
        <p:sp>
          <p:nvSpPr>
            <p:cNvPr id="33" name="Rounded Rectangle 32"/>
            <p:cNvSpPr/>
            <p:nvPr/>
          </p:nvSpPr>
          <p:spPr>
            <a:xfrm>
              <a:off x="685800" y="4324350"/>
              <a:ext cx="10820400" cy="1990725"/>
            </a:xfrm>
            <a:prstGeom prst="roundRect">
              <a:avLst>
                <a:gd name="adj" fmla="val 5741"/>
              </a:avLst>
            </a:prstGeom>
            <a:solidFill>
              <a:srgbClr val="F1F4F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857250" y="5057775"/>
              <a:ext cx="609600" cy="209550"/>
            </a:xfrm>
            <a:prstGeom prst="roundRect">
              <a:avLst>
                <a:gd name="adj" fmla="val 50000"/>
              </a:avLst>
            </a:prstGeom>
            <a:solidFill>
              <a:srgbClr val="1E9FE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03446" y="5082635"/>
              <a:ext cx="5172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次の判断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57250" y="5310949"/>
              <a:ext cx="58997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12 月の販促会議で結果を報告し、1 月に 50 店へ広げるかを決めます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